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74" r:id="rId3"/>
    <p:sldId id="282" r:id="rId4"/>
    <p:sldId id="328" r:id="rId5"/>
    <p:sldId id="376" r:id="rId6"/>
    <p:sldId id="377" r:id="rId7"/>
    <p:sldId id="380" r:id="rId8"/>
    <p:sldId id="401" r:id="rId9"/>
    <p:sldId id="378" r:id="rId10"/>
    <p:sldId id="382" r:id="rId11"/>
    <p:sldId id="383" r:id="rId12"/>
    <p:sldId id="384" r:id="rId13"/>
    <p:sldId id="385" r:id="rId14"/>
    <p:sldId id="391" r:id="rId15"/>
    <p:sldId id="392" r:id="rId16"/>
    <p:sldId id="393" r:id="rId17"/>
    <p:sldId id="394" r:id="rId18"/>
    <p:sldId id="395" r:id="rId19"/>
    <p:sldId id="386" r:id="rId20"/>
    <p:sldId id="387" r:id="rId21"/>
    <p:sldId id="388" r:id="rId22"/>
    <p:sldId id="390" r:id="rId23"/>
    <p:sldId id="258" r:id="rId24"/>
    <p:sldId id="397" r:id="rId25"/>
    <p:sldId id="257" r:id="rId26"/>
    <p:sldId id="398" r:id="rId27"/>
    <p:sldId id="269" r:id="rId28"/>
    <p:sldId id="329" r:id="rId29"/>
    <p:sldId id="399" r:id="rId30"/>
    <p:sldId id="332" r:id="rId31"/>
    <p:sldId id="362" r:id="rId32"/>
    <p:sldId id="261" r:id="rId33"/>
    <p:sldId id="262" r:id="rId34"/>
    <p:sldId id="396" r:id="rId35"/>
    <p:sldId id="259" r:id="rId36"/>
    <p:sldId id="365" r:id="rId37"/>
    <p:sldId id="364" r:id="rId38"/>
    <p:sldId id="366" r:id="rId39"/>
    <p:sldId id="375" r:id="rId40"/>
    <p:sldId id="367" r:id="rId41"/>
    <p:sldId id="368" r:id="rId42"/>
    <p:sldId id="372" r:id="rId43"/>
    <p:sldId id="373" r:id="rId44"/>
    <p:sldId id="371" r:id="rId45"/>
    <p:sldId id="363" r:id="rId46"/>
    <p:sldId id="374" r:id="rId47"/>
    <p:sldId id="331" r:id="rId48"/>
    <p:sldId id="389" r:id="rId4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417A1-8030-4BC6-84E3-E66553B8D62F}" v="12" dt="2024-05-22T14:38:12.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7190" autoAdjust="0"/>
  </p:normalViewPr>
  <p:slideViewPr>
    <p:cSldViewPr snapToGrid="0">
      <p:cViewPr varScale="1">
        <p:scale>
          <a:sx n="82" d="100"/>
          <a:sy n="82" d="100"/>
        </p:scale>
        <p:origin x="720"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A83417A1-8030-4BC6-84E3-E66553B8D62F}"/>
    <pc:docChg chg="custSel addSld delSld modSld">
      <pc:chgData name="Lotte de Laat" userId="15de91df-583f-4d70-b778-ea26560819e4" providerId="ADAL" clId="{A83417A1-8030-4BC6-84E3-E66553B8D62F}" dt="2024-05-23T07:51:09.269" v="379" actId="20577"/>
      <pc:docMkLst>
        <pc:docMk/>
      </pc:docMkLst>
      <pc:sldChg chg="add del">
        <pc:chgData name="Lotte de Laat" userId="15de91df-583f-4d70-b778-ea26560819e4" providerId="ADAL" clId="{A83417A1-8030-4BC6-84E3-E66553B8D62F}" dt="2024-05-22T08:32:15.556" v="254" actId="2696"/>
        <pc:sldMkLst>
          <pc:docMk/>
          <pc:sldMk cId="2715395542" sldId="280"/>
        </pc:sldMkLst>
      </pc:sldChg>
      <pc:sldChg chg="modSp mod">
        <pc:chgData name="Lotte de Laat" userId="15de91df-583f-4d70-b778-ea26560819e4" providerId="ADAL" clId="{A83417A1-8030-4BC6-84E3-E66553B8D62F}" dt="2024-05-23T07:51:09.269" v="379" actId="20577"/>
        <pc:sldMkLst>
          <pc:docMk/>
          <pc:sldMk cId="3366585734" sldId="328"/>
        </pc:sldMkLst>
        <pc:spChg chg="mod">
          <ac:chgData name="Lotte de Laat" userId="15de91df-583f-4d70-b778-ea26560819e4" providerId="ADAL" clId="{A83417A1-8030-4BC6-84E3-E66553B8D62F}" dt="2024-05-23T07:51:09.269" v="379" actId="20577"/>
          <ac:spMkLst>
            <pc:docMk/>
            <pc:sldMk cId="3366585734" sldId="328"/>
            <ac:spMk id="3" creationId="{10BF9FE2-0B9B-49C3-978E-63845B117598}"/>
          </ac:spMkLst>
        </pc:spChg>
      </pc:sldChg>
      <pc:sldChg chg="modSp del mod delDesignElem">
        <pc:chgData name="Lotte de Laat" userId="15de91df-583f-4d70-b778-ea26560819e4" providerId="ADAL" clId="{A83417A1-8030-4BC6-84E3-E66553B8D62F}" dt="2024-05-22T08:29:01.268" v="129" actId="2696"/>
        <pc:sldMkLst>
          <pc:docMk/>
          <pc:sldMk cId="2568894677" sldId="348"/>
        </pc:sldMkLst>
        <pc:spChg chg="mod">
          <ac:chgData name="Lotte de Laat" userId="15de91df-583f-4d70-b778-ea26560819e4" providerId="ADAL" clId="{A83417A1-8030-4BC6-84E3-E66553B8D62F}" dt="2024-05-22T08:28:46.094" v="128" actId="113"/>
          <ac:spMkLst>
            <pc:docMk/>
            <pc:sldMk cId="2568894677" sldId="348"/>
            <ac:spMk id="2" creationId="{00000000-0000-0000-0000-000000000000}"/>
          </ac:spMkLst>
        </pc:spChg>
      </pc:sldChg>
      <pc:sldChg chg="addSp delSp modSp mod">
        <pc:chgData name="Lotte de Laat" userId="15de91df-583f-4d70-b778-ea26560819e4" providerId="ADAL" clId="{A83417A1-8030-4BC6-84E3-E66553B8D62F}" dt="2024-05-22T08:32:03.170" v="253" actId="1076"/>
        <pc:sldMkLst>
          <pc:docMk/>
          <pc:sldMk cId="12128308" sldId="376"/>
        </pc:sldMkLst>
        <pc:spChg chg="add mod">
          <ac:chgData name="Lotte de Laat" userId="15de91df-583f-4d70-b778-ea26560819e4" providerId="ADAL" clId="{A83417A1-8030-4BC6-84E3-E66553B8D62F}" dt="2024-05-22T08:31:01.469" v="242" actId="20577"/>
          <ac:spMkLst>
            <pc:docMk/>
            <pc:sldMk cId="12128308" sldId="376"/>
            <ac:spMk id="3" creationId="{FF26C9B6-6B49-89BD-DB49-A4A710908A1F}"/>
          </ac:spMkLst>
        </pc:spChg>
        <pc:spChg chg="add del mod">
          <ac:chgData name="Lotte de Laat" userId="15de91df-583f-4d70-b778-ea26560819e4" providerId="ADAL" clId="{A83417A1-8030-4BC6-84E3-E66553B8D62F}" dt="2024-05-22T08:25:56.612" v="121" actId="478"/>
          <ac:spMkLst>
            <pc:docMk/>
            <pc:sldMk cId="12128308" sldId="376"/>
            <ac:spMk id="5" creationId="{426E9236-F345-0708-01DE-8480D031B10F}"/>
          </ac:spMkLst>
        </pc:spChg>
        <pc:spChg chg="add del mod">
          <ac:chgData name="Lotte de Laat" userId="15de91df-583f-4d70-b778-ea26560819e4" providerId="ADAL" clId="{A83417A1-8030-4BC6-84E3-E66553B8D62F}" dt="2024-05-22T08:25:56.612" v="121" actId="478"/>
          <ac:spMkLst>
            <pc:docMk/>
            <pc:sldMk cId="12128308" sldId="376"/>
            <ac:spMk id="6" creationId="{16CBC0A0-0A77-89B8-8A34-F61AC92AFA5D}"/>
          </ac:spMkLst>
        </pc:spChg>
        <pc:spChg chg="add del mod">
          <ac:chgData name="Lotte de Laat" userId="15de91df-583f-4d70-b778-ea26560819e4" providerId="ADAL" clId="{A83417A1-8030-4BC6-84E3-E66553B8D62F}" dt="2024-05-22T08:25:56.612" v="121" actId="478"/>
          <ac:spMkLst>
            <pc:docMk/>
            <pc:sldMk cId="12128308" sldId="376"/>
            <ac:spMk id="7" creationId="{4CB3DDE5-7287-BBE6-7956-2B1D6C408F79}"/>
          </ac:spMkLst>
        </pc:spChg>
        <pc:picChg chg="add del mod">
          <ac:chgData name="Lotte de Laat" userId="15de91df-583f-4d70-b778-ea26560819e4" providerId="ADAL" clId="{A83417A1-8030-4BC6-84E3-E66553B8D62F}" dt="2024-05-22T08:25:56.612" v="121" actId="478"/>
          <ac:picMkLst>
            <pc:docMk/>
            <pc:sldMk cId="12128308" sldId="376"/>
            <ac:picMk id="4" creationId="{1E8ABED8-C9C8-A2DB-7CF3-9AAB9C153955}"/>
          </ac:picMkLst>
        </pc:picChg>
        <pc:picChg chg="add mod">
          <ac:chgData name="Lotte de Laat" userId="15de91df-583f-4d70-b778-ea26560819e4" providerId="ADAL" clId="{A83417A1-8030-4BC6-84E3-E66553B8D62F}" dt="2024-05-22T08:31:47.120" v="249" actId="1076"/>
          <ac:picMkLst>
            <pc:docMk/>
            <pc:sldMk cId="12128308" sldId="376"/>
            <ac:picMk id="9" creationId="{3CC61836-C20A-33BD-1E12-A3C48EE20696}"/>
          </ac:picMkLst>
        </pc:picChg>
        <pc:picChg chg="add mod">
          <ac:chgData name="Lotte de Laat" userId="15de91df-583f-4d70-b778-ea26560819e4" providerId="ADAL" clId="{A83417A1-8030-4BC6-84E3-E66553B8D62F}" dt="2024-05-22T08:32:03.170" v="253" actId="1076"/>
          <ac:picMkLst>
            <pc:docMk/>
            <pc:sldMk cId="12128308" sldId="376"/>
            <ac:picMk id="10" creationId="{C3DFB3BE-F628-336D-CEC3-0D7B1516DBF7}"/>
          </ac:picMkLst>
        </pc:picChg>
        <pc:picChg chg="add mod">
          <ac:chgData name="Lotte de Laat" userId="15de91df-583f-4d70-b778-ea26560819e4" providerId="ADAL" clId="{A83417A1-8030-4BC6-84E3-E66553B8D62F}" dt="2024-05-22T08:31:42.364" v="246" actId="1076"/>
          <ac:picMkLst>
            <pc:docMk/>
            <pc:sldMk cId="12128308" sldId="376"/>
            <ac:picMk id="11" creationId="{F010FFC6-242E-6E09-D493-5FA1C407EA01}"/>
          </ac:picMkLst>
        </pc:picChg>
        <pc:picChg chg="add mod">
          <ac:chgData name="Lotte de Laat" userId="15de91df-583f-4d70-b778-ea26560819e4" providerId="ADAL" clId="{A83417A1-8030-4BC6-84E3-E66553B8D62F}" dt="2024-05-22T08:32:01.722" v="252" actId="1076"/>
          <ac:picMkLst>
            <pc:docMk/>
            <pc:sldMk cId="12128308" sldId="376"/>
            <ac:picMk id="12" creationId="{0BC5F66B-BF8D-BF3B-61A1-92B11C878F1E}"/>
          </ac:picMkLst>
        </pc:picChg>
        <pc:picChg chg="add mod">
          <ac:chgData name="Lotte de Laat" userId="15de91df-583f-4d70-b778-ea26560819e4" providerId="ADAL" clId="{A83417A1-8030-4BC6-84E3-E66553B8D62F}" dt="2024-05-22T08:32:00.466" v="251" actId="1076"/>
          <ac:picMkLst>
            <pc:docMk/>
            <pc:sldMk cId="12128308" sldId="376"/>
            <ac:picMk id="13" creationId="{15EF65C3-E273-AA1A-F3A7-F8A6E21DFEFD}"/>
          </ac:picMkLst>
        </pc:picChg>
        <pc:picChg chg="del">
          <ac:chgData name="Lotte de Laat" userId="15de91df-583f-4d70-b778-ea26560819e4" providerId="ADAL" clId="{A83417A1-8030-4BC6-84E3-E66553B8D62F}" dt="2024-05-22T08:23:27.962" v="69" actId="478"/>
          <ac:picMkLst>
            <pc:docMk/>
            <pc:sldMk cId="12128308" sldId="376"/>
            <ac:picMk id="1026" creationId="{9740A0E2-C378-89AB-18DA-324034345C97}"/>
          </ac:picMkLst>
        </pc:picChg>
      </pc:sldChg>
      <pc:sldChg chg="mod modShow">
        <pc:chgData name="Lotte de Laat" userId="15de91df-583f-4d70-b778-ea26560819e4" providerId="ADAL" clId="{A83417A1-8030-4BC6-84E3-E66553B8D62F}" dt="2024-05-22T08:23:37.813" v="71" actId="729"/>
        <pc:sldMkLst>
          <pc:docMk/>
          <pc:sldMk cId="3634366169" sldId="377"/>
        </pc:sldMkLst>
      </pc:sldChg>
      <pc:sldChg chg="del">
        <pc:chgData name="Lotte de Laat" userId="15de91df-583f-4d70-b778-ea26560819e4" providerId="ADAL" clId="{A83417A1-8030-4BC6-84E3-E66553B8D62F}" dt="2024-05-22T08:23:31.278" v="70" actId="2696"/>
        <pc:sldMkLst>
          <pc:docMk/>
          <pc:sldMk cId="690345810" sldId="379"/>
        </pc:sldMkLst>
      </pc:sldChg>
      <pc:sldChg chg="mod modShow">
        <pc:chgData name="Lotte de Laat" userId="15de91df-583f-4d70-b778-ea26560819e4" providerId="ADAL" clId="{A83417A1-8030-4BC6-84E3-E66553B8D62F}" dt="2024-05-22T08:23:39.924" v="72" actId="729"/>
        <pc:sldMkLst>
          <pc:docMk/>
          <pc:sldMk cId="2099445590" sldId="380"/>
        </pc:sldMkLst>
      </pc:sldChg>
      <pc:sldChg chg="new del">
        <pc:chgData name="Lotte de Laat" userId="15de91df-583f-4d70-b778-ea26560819e4" providerId="ADAL" clId="{A83417A1-8030-4BC6-84E3-E66553B8D62F}" dt="2024-05-22T14:38:14.335" v="258" actId="47"/>
        <pc:sldMkLst>
          <pc:docMk/>
          <pc:sldMk cId="1658170166" sldId="400"/>
        </pc:sldMkLst>
      </pc:sldChg>
      <pc:sldChg chg="delSp modSp add mod setBg delDesignElem">
        <pc:chgData name="Lotte de Laat" userId="15de91df-583f-4d70-b778-ea26560819e4" providerId="ADAL" clId="{A83417A1-8030-4BC6-84E3-E66553B8D62F}" dt="2024-05-22T14:38:53.655" v="306" actId="20577"/>
        <pc:sldMkLst>
          <pc:docMk/>
          <pc:sldMk cId="3687245929" sldId="401"/>
        </pc:sldMkLst>
        <pc:spChg chg="mod">
          <ac:chgData name="Lotte de Laat" userId="15de91df-583f-4d70-b778-ea26560819e4" providerId="ADAL" clId="{A83417A1-8030-4BC6-84E3-E66553B8D62F}" dt="2024-05-22T14:38:53.655" v="306" actId="20577"/>
          <ac:spMkLst>
            <pc:docMk/>
            <pc:sldMk cId="3687245929" sldId="401"/>
            <ac:spMk id="2" creationId="{0345335A-ABFE-7CDC-0C9C-578958A6C65A}"/>
          </ac:spMkLst>
        </pc:spChg>
        <pc:cxnChg chg="del">
          <ac:chgData name="Lotte de Laat" userId="15de91df-583f-4d70-b778-ea26560819e4" providerId="ADAL" clId="{A83417A1-8030-4BC6-84E3-E66553B8D62F}" dt="2024-05-22T14:38:12.270" v="257"/>
          <ac:cxnSpMkLst>
            <pc:docMk/>
            <pc:sldMk cId="3687245929" sldId="401"/>
            <ac:cxnSpMk id="9" creationId="{1503BFE4-729B-D9D0-C17B-501E6AF1127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B1DA-ECBB-4574-B190-9F1957DFC59D}"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C812-F46C-47EB-8BE4-0A2DDD53EFB2}" type="slidenum">
              <a:rPr lang="nl-NL" smtClean="0"/>
              <a:t>‹nr.›</a:t>
            </a:fld>
            <a:endParaRPr lang="nl-NL"/>
          </a:p>
        </p:txBody>
      </p:sp>
    </p:spTree>
    <p:extLst>
      <p:ext uri="{BB962C8B-B14F-4D97-AF65-F5344CB8AC3E}">
        <p14:creationId xmlns:p14="http://schemas.microsoft.com/office/powerpoint/2010/main" val="241657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leisure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2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31</a:t>
            </a:fld>
            <a:endParaRPr lang="nl-NL"/>
          </a:p>
        </p:txBody>
      </p:sp>
    </p:spTree>
    <p:extLst>
      <p:ext uri="{BB962C8B-B14F-4D97-AF65-F5344CB8AC3E}">
        <p14:creationId xmlns:p14="http://schemas.microsoft.com/office/powerpoint/2010/main" val="28088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19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6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E0D2-9D1D-79AC-B424-00D36B215A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4B9DE-9AEA-E35F-0962-0775B7B1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CB349F-3A09-FB94-ECCE-0A657FEA6CFB}"/>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A555DA3A-FD1B-3939-08BD-EEA5B5FCF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40715C-8E7D-F1E6-0F48-8451641AF0AE}"/>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8562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3C41-569F-AC8C-D682-D1F8C7171D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36F1AC-54AD-9A80-48D9-BF05F196ED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CF5503-8BC0-773D-6C83-94AE75C5A834}"/>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C6DA1BA4-6317-B3EF-D439-6E4A6FD9B8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EBD63-0636-964E-231B-5209D2DD62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8071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27552A-327B-1DCC-9BA8-2004BE20BD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8D02B9-AFDB-D6D4-0685-7D96C745E2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90CED-43B8-B70D-F75F-FE6842085D40}"/>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77A222CC-3D08-1575-3BB1-1F757E320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64F2F-98F1-354D-6BEF-97ECE354A903}"/>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9592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016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634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04667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6AEF43-C502-4198-8E16-3B7A68A12FD7}" type="datetimeFigureOut">
              <a:rPr lang="nl-NL" smtClean="0"/>
              <a:t>22-5-2024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72502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1342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9006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FB64F-87A0-0AC3-9CB1-0222BB297C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8639A1-555B-448A-3943-B9251C644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90E762-7688-A98A-ADEF-83D3977562B9}"/>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4BA651F7-4FE8-677D-4A58-227AE3060D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AAB6B-FD64-60AE-2512-B9F6BE09957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48461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28FA-C1D5-3422-6DD3-421B0CE0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24C60F-C928-B570-D2EF-7F920B5B2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03308D-7D61-40C2-BBEE-1BE420C7F9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9E121-B537-5997-59AD-79149A5CCF18}"/>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DEACD88A-E630-5196-AF2D-6AB88EB2B7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9ECC-AA1A-9D57-EC11-DCCF4E1D47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909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A9F07-D3F2-8622-E4E7-1E6387898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F7062C-6276-4091-664A-318C1BABA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3724FF-FC1B-3BDD-286D-6450BB7EC5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EAF8E4F-3FB9-70D0-B7A1-AB489FB82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8932F5-1810-13AC-2F0A-01A66B2B94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D27BD9-11BF-B08F-B782-FA1A4408080B}"/>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8" name="Tijdelijke aanduiding voor voettekst 7">
            <a:extLst>
              <a:ext uri="{FF2B5EF4-FFF2-40B4-BE49-F238E27FC236}">
                <a16:creationId xmlns:a16="http://schemas.microsoft.com/office/drawing/2014/main" id="{BCD3B657-8292-8449-CAC4-DDD84C0BD5E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09B924-EADE-54A5-3464-58F06C47E3B2}"/>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158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8E4A-A7EC-52B7-0D42-83765C43A2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94F890-89E4-5A44-D69C-5D9EC3464BD7}"/>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A4B7DEC2-AD9E-858D-FF79-949A0C0D84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84470A-1C8D-2D33-FA8F-62F4807CEB4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3986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739E38-5B3B-C852-00C0-CFBEBEB637A9}"/>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3" name="Tijdelijke aanduiding voor voettekst 2">
            <a:extLst>
              <a:ext uri="{FF2B5EF4-FFF2-40B4-BE49-F238E27FC236}">
                <a16:creationId xmlns:a16="http://schemas.microsoft.com/office/drawing/2014/main" id="{6574E5EE-262C-3090-F4CC-B0EED882B4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B8134B-5D9A-0481-C38F-F71B6A85AEFA}"/>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551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929E-C2C4-E386-A5FE-6DF9337ED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1BE521-8BFE-F4C0-2A05-FB20AC77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01A13D-75BD-1279-44B1-009FB9CEB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F924C4-0A26-1D67-83BD-C5AE9B8CCCCD}"/>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C25E22F6-E3D8-75D8-5B63-A1BA77506E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8BF8E8-D1E0-ADA8-4C1D-86A248C31108}"/>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6659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EB90-9BAD-95C4-A838-C289EB3778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27F5E-9F19-371B-AE15-F907656C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45BEC-2492-4C13-0D81-4C9B4680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007036-7159-C4B5-2B3E-34E143D8B8E6}"/>
              </a:ext>
            </a:extLst>
          </p:cNvPr>
          <p:cNvSpPr>
            <a:spLocks noGrp="1"/>
          </p:cNvSpPr>
          <p:nvPr>
            <p:ph type="dt" sz="half" idx="10"/>
          </p:nvPr>
        </p:nvSpPr>
        <p:spPr/>
        <p:txBody>
          <a:bodyPr/>
          <a:lstStyle/>
          <a:p>
            <a:fld id="{E96AEF43-C502-4198-8E16-3B7A68A12FD7}"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51DD91F3-E47E-3B9A-6041-ADE00D878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786F08-1CD8-970B-C6AA-765F6CFAED31}"/>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0372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5E023-87DC-9483-6974-3A55530C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2C336-5DD1-56E6-C2B4-5950B7FF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D4B467-8264-DC3C-47A1-D5B246D3B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428A9390-E436-8C4D-CA5B-73E1E5A9D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04B795-5D7F-E509-0748-9349EE697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spTree>
    <p:extLst>
      <p:ext uri="{BB962C8B-B14F-4D97-AF65-F5344CB8AC3E}">
        <p14:creationId xmlns:p14="http://schemas.microsoft.com/office/powerpoint/2010/main" val="33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683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SD4zBFlEy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www.studeersnel.nl/nl/document/breda-university-of-applied-sciences/imagineering/imagineering-hoofdstukken-246/7510986"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rtRscfX8O44"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p1Y5UG1KbCc?feature=oembed"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dirty="0"/>
              <a:t>Inrichting van een gebied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Vrije tijd Les 4:</a:t>
            </a:r>
            <a:br>
              <a:rPr lang="nl-NL" dirty="0"/>
            </a:br>
            <a:r>
              <a:rPr lang="nl-NL" b="1" dirty="0"/>
              <a:t>multifunctionele vrijetijdslocaties</a:t>
            </a:r>
          </a:p>
          <a:p>
            <a:pPr algn="l"/>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a:extLst>
              <a:ext uri="{28A0092B-C50C-407E-A947-70E740481C1C}">
                <a14:useLocalDpi xmlns:a14="http://schemas.microsoft.com/office/drawing/2010/main" val="0"/>
              </a:ext>
            </a:extLst>
          </a:blip>
          <a:srcRect t="12085" r="-1" b="12899"/>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a:extLst>
              <a:ext uri="{28A0092B-C50C-407E-A947-70E740481C1C}">
                <a14:useLocalDpi xmlns:a14="http://schemas.microsoft.com/office/drawing/2010/main" val="0"/>
              </a:ext>
            </a:extLst>
          </a:blip>
          <a:srcRect t="20539" r="-1" b="9747"/>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1</a:t>
            </a:r>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lstStyle/>
          <a:p>
            <a:pPr marL="0" indent="0">
              <a:buNone/>
            </a:pPr>
            <a:r>
              <a:rPr lang="nl-NL" dirty="0"/>
              <a:t>Welke </a:t>
            </a:r>
            <a:r>
              <a:rPr lang="nl-NL" b="1" dirty="0">
                <a:solidFill>
                  <a:srgbClr val="7030A0"/>
                </a:solidFill>
              </a:rPr>
              <a:t>doelgroepen</a:t>
            </a:r>
            <a:r>
              <a:rPr lang="nl-NL" dirty="0"/>
              <a:t> ondernemen vrijetijdsactiviteiten in de stad?</a:t>
            </a:r>
          </a:p>
          <a:p>
            <a:pPr marL="0" indent="0">
              <a:buNone/>
            </a:pPr>
            <a:endParaRPr lang="nl-NL" dirty="0"/>
          </a:p>
          <a:p>
            <a:pPr marL="0" indent="0">
              <a:buNone/>
            </a:pPr>
            <a:r>
              <a:rPr lang="en-US" dirty="0">
                <a:hlinkClick r:id="rId2"/>
              </a:rPr>
              <a:t>Whiteboard | Microsoft Whiteboard (office.com)</a:t>
            </a:r>
            <a:endParaRPr lang="nl-NL" dirty="0"/>
          </a:p>
        </p:txBody>
      </p:sp>
    </p:spTree>
    <p:extLst>
      <p:ext uri="{BB962C8B-B14F-4D97-AF65-F5344CB8AC3E}">
        <p14:creationId xmlns:p14="http://schemas.microsoft.com/office/powerpoint/2010/main" val="231630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2</a:t>
            </a:r>
            <a:endParaRPr lang="nl-NL" dirty="0"/>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lstStyle/>
          <a:p>
            <a:pPr marL="0" indent="0">
              <a:buNone/>
            </a:pPr>
            <a:r>
              <a:rPr lang="nl-NL" dirty="0"/>
              <a:t>Welke </a:t>
            </a:r>
            <a:r>
              <a:rPr lang="nl-NL" b="1" dirty="0">
                <a:solidFill>
                  <a:srgbClr val="7030A0"/>
                </a:solidFill>
              </a:rPr>
              <a:t>soorten vrijetijdsactiviteiten </a:t>
            </a:r>
            <a:r>
              <a:rPr lang="nl-NL" dirty="0"/>
              <a:t>kan je onderscheiden?</a:t>
            </a:r>
          </a:p>
          <a:p>
            <a:pPr marL="0" indent="0">
              <a:buNone/>
            </a:pPr>
            <a:endParaRPr lang="nl-NL" dirty="0"/>
          </a:p>
          <a:p>
            <a:pPr marL="0" indent="0">
              <a:buNone/>
            </a:pPr>
            <a:r>
              <a:rPr lang="en-US" dirty="0">
                <a:hlinkClick r:id="rId2"/>
              </a:rPr>
              <a:t>Whiteboard | Microsoft Whiteboard (office.com)</a:t>
            </a:r>
            <a:endParaRPr lang="nl-NL" dirty="0"/>
          </a:p>
        </p:txBody>
      </p:sp>
    </p:spTree>
    <p:extLst>
      <p:ext uri="{BB962C8B-B14F-4D97-AF65-F5344CB8AC3E}">
        <p14:creationId xmlns:p14="http://schemas.microsoft.com/office/powerpoint/2010/main" val="279630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3</a:t>
            </a:r>
            <a:endParaRPr lang="nl-NL" dirty="0"/>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normAutofit/>
          </a:bodyPr>
          <a:lstStyle/>
          <a:p>
            <a:pPr marL="0" indent="0">
              <a:buNone/>
            </a:pPr>
            <a:r>
              <a:rPr lang="nl-NL" dirty="0"/>
              <a:t>Welke </a:t>
            </a:r>
            <a:r>
              <a:rPr lang="nl-NL" b="1" dirty="0">
                <a:solidFill>
                  <a:srgbClr val="7030A0"/>
                </a:solidFill>
              </a:rPr>
              <a:t>unieke</a:t>
            </a:r>
            <a:r>
              <a:rPr lang="nl-NL" dirty="0"/>
              <a:t> vrijetijdsactiviteiten zijn er in Tilburg?</a:t>
            </a:r>
          </a:p>
          <a:p>
            <a:pPr marL="0" indent="0">
              <a:buNone/>
            </a:pPr>
            <a:endParaRPr lang="nl-NL" dirty="0"/>
          </a:p>
        </p:txBody>
      </p:sp>
    </p:spTree>
    <p:extLst>
      <p:ext uri="{BB962C8B-B14F-4D97-AF65-F5344CB8AC3E}">
        <p14:creationId xmlns:p14="http://schemas.microsoft.com/office/powerpoint/2010/main" val="14647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BF17-6339-251C-85BA-500218A7EC58}"/>
              </a:ext>
            </a:extLst>
          </p:cNvPr>
          <p:cNvSpPr>
            <a:spLocks noGrp="1"/>
          </p:cNvSpPr>
          <p:nvPr>
            <p:ph type="title"/>
          </p:nvPr>
        </p:nvSpPr>
        <p:spPr/>
        <p:txBody>
          <a:bodyPr/>
          <a:lstStyle/>
          <a:p>
            <a:r>
              <a:rPr lang="nl-NL" dirty="0"/>
              <a:t>Analyseer VT in de stad </a:t>
            </a:r>
          </a:p>
        </p:txBody>
      </p:sp>
      <p:sp>
        <p:nvSpPr>
          <p:cNvPr id="3" name="Tijdelijke aanduiding voor inhoud 2">
            <a:extLst>
              <a:ext uri="{FF2B5EF4-FFF2-40B4-BE49-F238E27FC236}">
                <a16:creationId xmlns:a16="http://schemas.microsoft.com/office/drawing/2014/main" id="{BFE7A55F-E342-71DA-DCC8-E5C2D4BEF258}"/>
              </a:ext>
            </a:extLst>
          </p:cNvPr>
          <p:cNvSpPr>
            <a:spLocks noGrp="1"/>
          </p:cNvSpPr>
          <p:nvPr>
            <p:ph idx="1"/>
          </p:nvPr>
        </p:nvSpPr>
        <p:spPr/>
        <p:txBody>
          <a:bodyPr/>
          <a:lstStyle/>
          <a:p>
            <a:r>
              <a:rPr lang="nl-NL" dirty="0"/>
              <a:t>Welke </a:t>
            </a:r>
            <a:r>
              <a:rPr lang="nl-NL" dirty="0">
                <a:solidFill>
                  <a:srgbClr val="7030A0"/>
                </a:solidFill>
              </a:rPr>
              <a:t>sportieve activiteiten </a:t>
            </a:r>
            <a:r>
              <a:rPr lang="nl-NL" dirty="0"/>
              <a:t>zijn er in Tilburg?</a:t>
            </a:r>
          </a:p>
        </p:txBody>
      </p:sp>
    </p:spTree>
    <p:extLst>
      <p:ext uri="{BB962C8B-B14F-4D97-AF65-F5344CB8AC3E}">
        <p14:creationId xmlns:p14="http://schemas.microsoft.com/office/powerpoint/2010/main" val="231934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ED460-7B4E-C472-F2D2-843567B0DEBB}"/>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C8356707-9D2D-8789-24EE-2492BB15F7E1}"/>
              </a:ext>
            </a:extLst>
          </p:cNvPr>
          <p:cNvSpPr>
            <a:spLocks noGrp="1"/>
          </p:cNvSpPr>
          <p:nvPr>
            <p:ph idx="1"/>
          </p:nvPr>
        </p:nvSpPr>
        <p:spPr/>
        <p:txBody>
          <a:bodyPr/>
          <a:lstStyle/>
          <a:p>
            <a:r>
              <a:rPr lang="nl-NL" dirty="0"/>
              <a:t>Welke </a:t>
            </a:r>
            <a:r>
              <a:rPr lang="nl-NL" dirty="0">
                <a:solidFill>
                  <a:srgbClr val="7030A0"/>
                </a:solidFill>
              </a:rPr>
              <a:t>natuur activiteiten </a:t>
            </a:r>
            <a:r>
              <a:rPr lang="nl-NL" dirty="0"/>
              <a:t>zijn er in Tilburg?</a:t>
            </a:r>
          </a:p>
        </p:txBody>
      </p:sp>
    </p:spTree>
    <p:extLst>
      <p:ext uri="{BB962C8B-B14F-4D97-AF65-F5344CB8AC3E}">
        <p14:creationId xmlns:p14="http://schemas.microsoft.com/office/powerpoint/2010/main" val="426024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89E4A-51F6-4E4E-50EA-29CFB7B5C5A8}"/>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C4A2A182-B0D3-03C2-978E-D0D594C5B67A}"/>
              </a:ext>
            </a:extLst>
          </p:cNvPr>
          <p:cNvSpPr>
            <a:spLocks noGrp="1"/>
          </p:cNvSpPr>
          <p:nvPr>
            <p:ph idx="1"/>
          </p:nvPr>
        </p:nvSpPr>
        <p:spPr/>
        <p:txBody>
          <a:bodyPr/>
          <a:lstStyle/>
          <a:p>
            <a:r>
              <a:rPr lang="nl-NL" dirty="0"/>
              <a:t>Hoeveel </a:t>
            </a:r>
            <a:r>
              <a:rPr lang="nl-NL" dirty="0">
                <a:solidFill>
                  <a:srgbClr val="7030A0"/>
                </a:solidFill>
              </a:rPr>
              <a:t>parken </a:t>
            </a:r>
            <a:r>
              <a:rPr lang="nl-NL" dirty="0"/>
              <a:t>heeft Tilburg?</a:t>
            </a:r>
          </a:p>
        </p:txBody>
      </p:sp>
    </p:spTree>
    <p:extLst>
      <p:ext uri="{BB962C8B-B14F-4D97-AF65-F5344CB8AC3E}">
        <p14:creationId xmlns:p14="http://schemas.microsoft.com/office/powerpoint/2010/main" val="66267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3F8D0-5DEF-389B-E295-3CACEBB6C841}"/>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989E39B0-B702-6014-DC9D-67980C12F1C8}"/>
              </a:ext>
            </a:extLst>
          </p:cNvPr>
          <p:cNvSpPr>
            <a:spLocks noGrp="1"/>
          </p:cNvSpPr>
          <p:nvPr>
            <p:ph idx="1"/>
          </p:nvPr>
        </p:nvSpPr>
        <p:spPr/>
        <p:txBody>
          <a:bodyPr/>
          <a:lstStyle/>
          <a:p>
            <a:r>
              <a:rPr lang="nl-NL" dirty="0"/>
              <a:t>Hoeveel </a:t>
            </a:r>
            <a:r>
              <a:rPr lang="nl-NL" dirty="0">
                <a:solidFill>
                  <a:srgbClr val="7030A0"/>
                </a:solidFill>
              </a:rPr>
              <a:t>zwembaden</a:t>
            </a:r>
            <a:r>
              <a:rPr lang="nl-NL" dirty="0"/>
              <a:t> heeft Tilburg?</a:t>
            </a:r>
          </a:p>
        </p:txBody>
      </p:sp>
    </p:spTree>
    <p:extLst>
      <p:ext uri="{BB962C8B-B14F-4D97-AF65-F5344CB8AC3E}">
        <p14:creationId xmlns:p14="http://schemas.microsoft.com/office/powerpoint/2010/main" val="191406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FBC52-645A-127E-0F1D-862090816FD4}"/>
              </a:ext>
            </a:extLst>
          </p:cNvPr>
          <p:cNvSpPr>
            <a:spLocks noGrp="1"/>
          </p:cNvSpPr>
          <p:nvPr>
            <p:ph type="title"/>
          </p:nvPr>
        </p:nvSpPr>
        <p:spPr/>
        <p:txBody>
          <a:bodyPr/>
          <a:lstStyle/>
          <a:p>
            <a:r>
              <a:rPr lang="nl-NL" dirty="0"/>
              <a:t>Analyseer VT in de stad </a:t>
            </a:r>
          </a:p>
        </p:txBody>
      </p:sp>
      <p:sp>
        <p:nvSpPr>
          <p:cNvPr id="3" name="Tijdelijke aanduiding voor inhoud 2">
            <a:extLst>
              <a:ext uri="{FF2B5EF4-FFF2-40B4-BE49-F238E27FC236}">
                <a16:creationId xmlns:a16="http://schemas.microsoft.com/office/drawing/2014/main" id="{5B9C5199-6614-394C-5FE3-A424D7A675B7}"/>
              </a:ext>
            </a:extLst>
          </p:cNvPr>
          <p:cNvSpPr>
            <a:spLocks noGrp="1"/>
          </p:cNvSpPr>
          <p:nvPr>
            <p:ph idx="1"/>
          </p:nvPr>
        </p:nvSpPr>
        <p:spPr/>
        <p:txBody>
          <a:bodyPr/>
          <a:lstStyle/>
          <a:p>
            <a:r>
              <a:rPr lang="nl-NL" dirty="0"/>
              <a:t>Heeft Tilburg water activiteiten? Zo ja, welke dan?</a:t>
            </a:r>
          </a:p>
          <a:p>
            <a:pPr marL="0" indent="0">
              <a:buNone/>
            </a:pPr>
            <a:r>
              <a:rPr lang="nl-NL" b="1" dirty="0">
                <a:solidFill>
                  <a:srgbClr val="7030A0"/>
                </a:solidFill>
              </a:rPr>
              <a:t>Schrijf ze op! </a:t>
            </a:r>
          </a:p>
        </p:txBody>
      </p:sp>
    </p:spTree>
    <p:extLst>
      <p:ext uri="{BB962C8B-B14F-4D97-AF65-F5344CB8AC3E}">
        <p14:creationId xmlns:p14="http://schemas.microsoft.com/office/powerpoint/2010/main" val="385610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F6CB-B2EE-D8FD-C06E-00BAEF344E9F}"/>
              </a:ext>
            </a:extLst>
          </p:cNvPr>
          <p:cNvSpPr>
            <a:spLocks noGrp="1"/>
          </p:cNvSpPr>
          <p:nvPr>
            <p:ph type="title"/>
          </p:nvPr>
        </p:nvSpPr>
        <p:spPr/>
        <p:txBody>
          <a:bodyPr/>
          <a:lstStyle/>
          <a:p>
            <a:r>
              <a:rPr lang="nl-NL" dirty="0"/>
              <a:t>Analyseer VT in de stad: </a:t>
            </a:r>
            <a:r>
              <a:rPr lang="nl-NL" b="1" dirty="0"/>
              <a:t>opdracht 3</a:t>
            </a:r>
            <a:endParaRPr lang="nl-NL" dirty="0"/>
          </a:p>
        </p:txBody>
      </p:sp>
      <p:sp>
        <p:nvSpPr>
          <p:cNvPr id="3" name="Tijdelijke aanduiding voor inhoud 2">
            <a:extLst>
              <a:ext uri="{FF2B5EF4-FFF2-40B4-BE49-F238E27FC236}">
                <a16:creationId xmlns:a16="http://schemas.microsoft.com/office/drawing/2014/main" id="{1888D58E-EC2C-54B2-AD27-77D78F83457A}"/>
              </a:ext>
            </a:extLst>
          </p:cNvPr>
          <p:cNvSpPr>
            <a:spLocks noGrp="1"/>
          </p:cNvSpPr>
          <p:nvPr>
            <p:ph idx="1"/>
          </p:nvPr>
        </p:nvSpPr>
        <p:spPr/>
        <p:txBody>
          <a:bodyPr>
            <a:normAutofit fontScale="92500" lnSpcReduction="10000"/>
          </a:bodyPr>
          <a:lstStyle/>
          <a:p>
            <a:r>
              <a:rPr lang="nl-NL" dirty="0"/>
              <a:t>Welke </a:t>
            </a:r>
            <a:r>
              <a:rPr lang="nl-NL" b="1" dirty="0">
                <a:solidFill>
                  <a:srgbClr val="7030A0"/>
                </a:solidFill>
              </a:rPr>
              <a:t>unieke</a:t>
            </a:r>
            <a:r>
              <a:rPr lang="nl-NL" dirty="0"/>
              <a:t> vrijetijdsactiviteiten zijn er in andere steden?</a:t>
            </a:r>
            <a:br>
              <a:rPr lang="nl-NL" dirty="0"/>
            </a:br>
            <a:r>
              <a:rPr lang="nl-NL" dirty="0"/>
              <a:t>Je krijgt 15 minuten de tijd om dit op te zoeken en te presenteren aan de rest van de klas </a:t>
            </a:r>
            <a:br>
              <a:rPr lang="nl-NL" dirty="0"/>
            </a:br>
            <a:br>
              <a:rPr lang="nl-NL" dirty="0"/>
            </a:br>
            <a:endParaRPr lang="nl-NL" dirty="0"/>
          </a:p>
          <a:p>
            <a:r>
              <a:rPr lang="nl-NL" dirty="0"/>
              <a:t>Groep 1: Groningen</a:t>
            </a:r>
          </a:p>
          <a:p>
            <a:r>
              <a:rPr lang="nl-NL" dirty="0"/>
              <a:t>Groep 2: Maastricht </a:t>
            </a:r>
          </a:p>
          <a:p>
            <a:r>
              <a:rPr lang="nl-NL" dirty="0"/>
              <a:t>Groep 3: Londen</a:t>
            </a:r>
          </a:p>
          <a:p>
            <a:r>
              <a:rPr lang="nl-NL" dirty="0"/>
              <a:t>Groep 4: Brussel </a:t>
            </a:r>
          </a:p>
          <a:p>
            <a:r>
              <a:rPr lang="nl-NL" dirty="0"/>
              <a:t>Groep 5: Parijs </a:t>
            </a:r>
          </a:p>
          <a:p>
            <a:r>
              <a:rPr lang="nl-NL" dirty="0"/>
              <a:t>Groep 6: Berlijn </a:t>
            </a:r>
          </a:p>
          <a:p>
            <a:endParaRPr lang="nl-NL" dirty="0"/>
          </a:p>
          <a:p>
            <a:endParaRPr lang="nl-NL" dirty="0"/>
          </a:p>
        </p:txBody>
      </p:sp>
    </p:spTree>
    <p:extLst>
      <p:ext uri="{BB962C8B-B14F-4D97-AF65-F5344CB8AC3E}">
        <p14:creationId xmlns:p14="http://schemas.microsoft.com/office/powerpoint/2010/main" val="223822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F73A7-D29F-299A-5446-8254B714E2E2}"/>
              </a:ext>
            </a:extLst>
          </p:cNvPr>
          <p:cNvSpPr>
            <a:spLocks noGrp="1"/>
          </p:cNvSpPr>
          <p:nvPr>
            <p:ph type="title"/>
          </p:nvPr>
        </p:nvSpPr>
        <p:spPr/>
        <p:txBody>
          <a:bodyPr/>
          <a:lstStyle/>
          <a:p>
            <a:r>
              <a:rPr lang="nl-NL" b="1" dirty="0">
                <a:solidFill>
                  <a:srgbClr val="7030A0"/>
                </a:solidFill>
              </a:rPr>
              <a:t>Hoe pak je dit aan?</a:t>
            </a:r>
          </a:p>
        </p:txBody>
      </p:sp>
      <p:sp>
        <p:nvSpPr>
          <p:cNvPr id="3" name="Tijdelijke aanduiding voor inhoud 2">
            <a:extLst>
              <a:ext uri="{FF2B5EF4-FFF2-40B4-BE49-F238E27FC236}">
                <a16:creationId xmlns:a16="http://schemas.microsoft.com/office/drawing/2014/main" id="{7E3AD651-884C-4A14-1B86-83DAC9363D1C}"/>
              </a:ext>
            </a:extLst>
          </p:cNvPr>
          <p:cNvSpPr>
            <a:spLocks noGrp="1"/>
          </p:cNvSpPr>
          <p:nvPr>
            <p:ph idx="1"/>
          </p:nvPr>
        </p:nvSpPr>
        <p:spPr/>
        <p:txBody>
          <a:bodyPr>
            <a:normAutofit fontScale="92500" lnSpcReduction="20000"/>
          </a:bodyPr>
          <a:lstStyle/>
          <a:p>
            <a:pPr marL="0" indent="0">
              <a:buNone/>
            </a:pPr>
            <a:r>
              <a:rPr lang="nl-NL" dirty="0" err="1"/>
              <a:t>Tripadvisor</a:t>
            </a:r>
            <a:endParaRPr lang="nl-NL" dirty="0"/>
          </a:p>
          <a:p>
            <a:pPr marL="0" indent="0">
              <a:buNone/>
            </a:pPr>
            <a:r>
              <a:rPr lang="nl-NL" dirty="0" err="1"/>
              <a:t>Yelp</a:t>
            </a:r>
            <a:endParaRPr lang="nl-NL" dirty="0"/>
          </a:p>
          <a:p>
            <a:pPr marL="0" indent="0">
              <a:buNone/>
            </a:pPr>
            <a:r>
              <a:rPr lang="nl-NL" dirty="0" err="1"/>
              <a:t>Dagjeuit</a:t>
            </a:r>
            <a:endParaRPr lang="nl-NL" dirty="0"/>
          </a:p>
          <a:p>
            <a:pPr marL="0" indent="0">
              <a:buNone/>
            </a:pPr>
            <a:r>
              <a:rPr lang="nl-NL" dirty="0"/>
              <a:t>Google </a:t>
            </a:r>
            <a:r>
              <a:rPr lang="nl-NL" dirty="0" err="1"/>
              <a:t>Maps</a:t>
            </a:r>
            <a:r>
              <a:rPr lang="nl-NL" dirty="0"/>
              <a:t> + zoekwoord &gt; gebied doorzoeken</a:t>
            </a:r>
          </a:p>
          <a:p>
            <a:pPr marL="0" indent="0">
              <a:buNone/>
            </a:pPr>
            <a:r>
              <a:rPr lang="nl-NL" dirty="0" err="1"/>
              <a:t>Lonely</a:t>
            </a:r>
            <a:r>
              <a:rPr lang="nl-NL" dirty="0"/>
              <a:t> </a:t>
            </a:r>
            <a:r>
              <a:rPr lang="nl-NL" dirty="0" err="1"/>
              <a:t>Planet</a:t>
            </a:r>
            <a:endParaRPr lang="nl-NL" dirty="0"/>
          </a:p>
          <a:p>
            <a:pPr marL="0" indent="0">
              <a:buNone/>
            </a:pPr>
            <a:r>
              <a:rPr lang="nl-NL" dirty="0"/>
              <a:t>ANWB</a:t>
            </a:r>
          </a:p>
          <a:p>
            <a:pPr marL="0" indent="0">
              <a:buNone/>
            </a:pPr>
            <a:r>
              <a:rPr lang="nl-NL" dirty="0">
                <a:sym typeface="Wingdings" panose="05000000000000000000" pitchFamily="2" charset="2"/>
              </a:rPr>
              <a:t>Google</a:t>
            </a:r>
          </a:p>
          <a:p>
            <a:pPr marL="0" indent="0">
              <a:buNone/>
            </a:pPr>
            <a:r>
              <a:rPr lang="nl-NL" dirty="0">
                <a:sym typeface="Wingdings" panose="05000000000000000000" pitchFamily="2" charset="2"/>
              </a:rPr>
              <a:t>……</a:t>
            </a:r>
          </a:p>
          <a:p>
            <a:pPr marL="0" indent="0">
              <a:buNone/>
            </a:pPr>
            <a:endParaRPr lang="nl-NL" dirty="0"/>
          </a:p>
          <a:p>
            <a:pPr marL="0" indent="0">
              <a:buNone/>
            </a:pPr>
            <a:r>
              <a:rPr lang="nl-NL" dirty="0"/>
              <a:t>Houd rekening met de cultuur van de regio/het land en de verschillende lagen van de stad.</a:t>
            </a:r>
          </a:p>
        </p:txBody>
      </p:sp>
    </p:spTree>
    <p:extLst>
      <p:ext uri="{BB962C8B-B14F-4D97-AF65-F5344CB8AC3E}">
        <p14:creationId xmlns:p14="http://schemas.microsoft.com/office/powerpoint/2010/main" val="79873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912178" cy="12041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4 – Multifunctionele vrijetijdslocaties</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Belang van Leisure in de stad</a:t>
            </a:r>
          </a:p>
          <a:p>
            <a:pPr>
              <a:buFont typeface="Wingdings" panose="05000000000000000000" pitchFamily="2" charset="2"/>
              <a:buChar char="ü"/>
            </a:pPr>
            <a:r>
              <a:rPr lang="nl-NL" sz="1200" dirty="0">
                <a:latin typeface="Arial" panose="020B0604020202020204" pitchFamily="34" charset="0"/>
                <a:cs typeface="Arial"/>
              </a:rPr>
              <a:t>Voordelen multifunctionele VT locaties</a:t>
            </a:r>
          </a:p>
          <a:p>
            <a:pPr>
              <a:buFont typeface="Wingdings" panose="05000000000000000000" pitchFamily="2" charset="2"/>
              <a:buChar char="ü"/>
            </a:pPr>
            <a:r>
              <a:rPr lang="nl-NL" sz="1200" dirty="0">
                <a:latin typeface="Arial" panose="020B0604020202020204" pitchFamily="34" charset="0"/>
                <a:cs typeface="Arial"/>
              </a:rPr>
              <a:t>Generaties multifunctionele VT locaties</a:t>
            </a:r>
          </a:p>
          <a:p>
            <a:pPr>
              <a:buFont typeface="Wingdings" panose="05000000000000000000" pitchFamily="2" charset="2"/>
              <a:buChar char="ü"/>
            </a:pPr>
            <a:r>
              <a:rPr lang="nl-NL" sz="1200" dirty="0">
                <a:latin typeface="Arial" panose="020B0604020202020204" pitchFamily="34" charset="0"/>
                <a:cs typeface="Arial"/>
              </a:rPr>
              <a:t>Interactive experience model</a:t>
            </a:r>
          </a:p>
          <a:p>
            <a:pPr>
              <a:buFont typeface="Wingdings" panose="05000000000000000000" pitchFamily="2" charset="2"/>
              <a:buChar char="ü"/>
            </a:pPr>
            <a:r>
              <a:rPr lang="nl-NL" sz="1200" dirty="0">
                <a:latin typeface="Arial" panose="020B0604020202020204" pitchFamily="34" charset="0"/>
                <a:cs typeface="Arial"/>
              </a:rPr>
              <a:t>Belevenisbouwstenen </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450430675"/>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667595">
                  <a:extLst>
                    <a:ext uri="{9D8B030D-6E8A-4147-A177-3AD203B41FA5}">
                      <a16:colId xmlns:a16="http://schemas.microsoft.com/office/drawing/2014/main" val="4042337055"/>
                    </a:ext>
                  </a:extLst>
                </a:gridCol>
                <a:gridCol w="810223">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682790">
                  <a:extLst>
                    <a:ext uri="{9D8B030D-6E8A-4147-A177-3AD203B41FA5}">
                      <a16:colId xmlns:a16="http://schemas.microsoft.com/office/drawing/2014/main" val="73331059"/>
                    </a:ext>
                  </a:extLst>
                </a:gridCol>
                <a:gridCol w="782731">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lumMod val="95000"/>
                              <a:lumOff val="5000"/>
                            </a:schemeClr>
                          </a:solidFill>
                        </a:rPr>
                        <a:t>Week 4</a:t>
                      </a:r>
                      <a:endParaRPr lang="nl-NL" sz="1200" b="1" kern="1200" dirty="0">
                        <a:solidFill>
                          <a:schemeClr val="tx1">
                            <a:lumMod val="95000"/>
                            <a:lumOff val="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marL="0" algn="ctr" defTabSz="914400" rtl="0" eaLnBrk="1" latinLnBrk="0" hangingPunct="1"/>
                      <a:r>
                        <a:rPr lang="nl-NL" sz="1200" b="0" kern="1200" dirty="0">
                          <a:solidFill>
                            <a:schemeClr val="bg1">
                              <a:lumMod val="75000"/>
                            </a:schemeClr>
                          </a:solidFill>
                        </a:rPr>
                        <a:t>Week 7</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69DD2-7D2D-9AF5-533A-0A07B01F5130}"/>
              </a:ext>
            </a:extLst>
          </p:cNvPr>
          <p:cNvSpPr>
            <a:spLocks noGrp="1"/>
          </p:cNvSpPr>
          <p:nvPr>
            <p:ph type="title"/>
          </p:nvPr>
        </p:nvSpPr>
        <p:spPr/>
        <p:txBody>
          <a:bodyPr/>
          <a:lstStyle/>
          <a:p>
            <a:r>
              <a:rPr lang="nl-NL" dirty="0"/>
              <a:t>Minimale info! </a:t>
            </a:r>
          </a:p>
        </p:txBody>
      </p:sp>
      <p:sp>
        <p:nvSpPr>
          <p:cNvPr id="3" name="Tijdelijke aanduiding voor inhoud 2">
            <a:extLst>
              <a:ext uri="{FF2B5EF4-FFF2-40B4-BE49-F238E27FC236}">
                <a16:creationId xmlns:a16="http://schemas.microsoft.com/office/drawing/2014/main" id="{A873A3B3-1601-44BB-D558-ACCB7C24623A}"/>
              </a:ext>
            </a:extLst>
          </p:cNvPr>
          <p:cNvSpPr>
            <a:spLocks noGrp="1"/>
          </p:cNvSpPr>
          <p:nvPr>
            <p:ph idx="1"/>
          </p:nvPr>
        </p:nvSpPr>
        <p:spPr/>
        <p:txBody>
          <a:bodyPr/>
          <a:lstStyle/>
          <a:p>
            <a:r>
              <a:rPr lang="nl-NL" dirty="0">
                <a:solidFill>
                  <a:srgbClr val="7030A0"/>
                </a:solidFill>
              </a:rPr>
              <a:t>Wat</a:t>
            </a:r>
            <a:r>
              <a:rPr lang="nl-NL" dirty="0"/>
              <a:t> is de activiteit? </a:t>
            </a:r>
          </a:p>
          <a:p>
            <a:r>
              <a:rPr lang="nl-NL" dirty="0"/>
              <a:t>Wat is er </a:t>
            </a:r>
            <a:r>
              <a:rPr lang="nl-NL" dirty="0">
                <a:solidFill>
                  <a:srgbClr val="7030A0"/>
                </a:solidFill>
              </a:rPr>
              <a:t>uniek</a:t>
            </a:r>
            <a:r>
              <a:rPr lang="nl-NL" dirty="0"/>
              <a:t> aan? </a:t>
            </a:r>
          </a:p>
          <a:p>
            <a:r>
              <a:rPr lang="nl-NL" dirty="0"/>
              <a:t>Voor welke </a:t>
            </a:r>
            <a:r>
              <a:rPr lang="nl-NL" dirty="0">
                <a:solidFill>
                  <a:srgbClr val="7030A0"/>
                </a:solidFill>
              </a:rPr>
              <a:t>doelgroep</a:t>
            </a:r>
            <a:r>
              <a:rPr lang="nl-NL" dirty="0"/>
              <a:t> is het bedoeld? </a:t>
            </a:r>
          </a:p>
          <a:p>
            <a:r>
              <a:rPr lang="nl-NL" dirty="0"/>
              <a:t>Wat is jullie </a:t>
            </a:r>
            <a:r>
              <a:rPr lang="nl-NL" dirty="0">
                <a:solidFill>
                  <a:srgbClr val="7030A0"/>
                </a:solidFill>
              </a:rPr>
              <a:t>mening</a:t>
            </a:r>
            <a:r>
              <a:rPr lang="nl-NL" dirty="0"/>
              <a:t> over deze activiteit? </a:t>
            </a:r>
          </a:p>
          <a:p>
            <a:endParaRPr lang="nl-NL" dirty="0"/>
          </a:p>
        </p:txBody>
      </p:sp>
    </p:spTree>
    <p:extLst>
      <p:ext uri="{BB962C8B-B14F-4D97-AF65-F5344CB8AC3E}">
        <p14:creationId xmlns:p14="http://schemas.microsoft.com/office/powerpoint/2010/main" val="145648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9A8AB-B652-86C6-4F01-A0B6846E2587}"/>
              </a:ext>
            </a:extLst>
          </p:cNvPr>
          <p:cNvSpPr>
            <a:spLocks noGrp="1"/>
          </p:cNvSpPr>
          <p:nvPr>
            <p:ph type="title"/>
          </p:nvPr>
        </p:nvSpPr>
        <p:spPr/>
        <p:txBody>
          <a:bodyPr/>
          <a:lstStyle/>
          <a:p>
            <a:r>
              <a:rPr lang="nl-NL" dirty="0"/>
              <a:t>Multifunctionele vrije tijds locaties </a:t>
            </a:r>
          </a:p>
        </p:txBody>
      </p:sp>
      <p:sp>
        <p:nvSpPr>
          <p:cNvPr id="3" name="Tijdelijke aanduiding voor inhoud 2">
            <a:extLst>
              <a:ext uri="{FF2B5EF4-FFF2-40B4-BE49-F238E27FC236}">
                <a16:creationId xmlns:a16="http://schemas.microsoft.com/office/drawing/2014/main" id="{4F7CB93E-CA8C-FF23-4AEC-EDE76BFD0604}"/>
              </a:ext>
            </a:extLst>
          </p:cNvPr>
          <p:cNvSpPr>
            <a:spLocks noGrp="1"/>
          </p:cNvSpPr>
          <p:nvPr>
            <p:ph idx="1"/>
          </p:nvPr>
        </p:nvSpPr>
        <p:spPr/>
        <p:txBody>
          <a:bodyPr/>
          <a:lstStyle/>
          <a:p>
            <a:r>
              <a:rPr lang="en-US" dirty="0">
                <a:hlinkClick r:id="rId2"/>
              </a:rPr>
              <a:t>(3) Dubai Mall 🇦🇪 The Most Popular Mall In The World! </a:t>
            </a:r>
            <a:r>
              <a:rPr lang="en-US">
                <a:hlinkClick r:id="rId2"/>
              </a:rPr>
              <a:t>[ 4K ] Walking Tour - YouTube</a:t>
            </a:r>
            <a:endParaRPr lang="nl-NL"/>
          </a:p>
        </p:txBody>
      </p:sp>
    </p:spTree>
    <p:extLst>
      <p:ext uri="{BB962C8B-B14F-4D97-AF65-F5344CB8AC3E}">
        <p14:creationId xmlns:p14="http://schemas.microsoft.com/office/powerpoint/2010/main" val="173157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776" y="404664"/>
            <a:ext cx="9383679" cy="916136"/>
          </a:xfrm>
        </p:spPr>
        <p:txBody>
          <a:bodyPr>
            <a:noAutofit/>
          </a:bodyPr>
          <a:lstStyle/>
          <a:p>
            <a:r>
              <a:rPr lang="nl-NL" b="1" dirty="0">
                <a:solidFill>
                  <a:srgbClr val="7030A0"/>
                </a:solidFill>
              </a:rPr>
              <a:t>Multifunctionele</a:t>
            </a:r>
            <a:r>
              <a:rPr lang="nl-NL" dirty="0">
                <a:solidFill>
                  <a:srgbClr val="7030A0"/>
                </a:solidFill>
              </a:rPr>
              <a:t> </a:t>
            </a:r>
            <a:r>
              <a:rPr lang="nl-NL" b="1" dirty="0">
                <a:solidFill>
                  <a:srgbClr val="7030A0"/>
                </a:solidFill>
              </a:rPr>
              <a:t>vrijetijdslocaties</a:t>
            </a:r>
          </a:p>
        </p:txBody>
      </p:sp>
      <p:sp>
        <p:nvSpPr>
          <p:cNvPr id="3" name="Tijdelijke aanduiding voor inhoud 2"/>
          <p:cNvSpPr>
            <a:spLocks noGrp="1"/>
          </p:cNvSpPr>
          <p:nvPr>
            <p:ph idx="1"/>
          </p:nvPr>
        </p:nvSpPr>
        <p:spPr>
          <a:xfrm>
            <a:off x="818775" y="1595718"/>
            <a:ext cx="10751672" cy="4530446"/>
          </a:xfrm>
        </p:spPr>
        <p:txBody>
          <a:bodyPr>
            <a:normAutofit/>
          </a:bodyPr>
          <a:lstStyle/>
          <a:p>
            <a:pPr marL="0" indent="0">
              <a:buNone/>
            </a:pPr>
            <a:r>
              <a:rPr lang="nl-NL" sz="2400" dirty="0"/>
              <a:t>Wat wordt hiermee bedoeld? Zoek op!</a:t>
            </a:r>
          </a:p>
          <a:p>
            <a:pPr marL="0" indent="0">
              <a:buNone/>
            </a:pPr>
            <a:endParaRPr lang="nl-NL" sz="2400" dirty="0"/>
          </a:p>
          <a:p>
            <a:pPr marL="0" indent="0">
              <a:buNone/>
            </a:pPr>
            <a:r>
              <a:rPr lang="nl-NL" sz="2400" b="1" dirty="0"/>
              <a:t>Definitie</a:t>
            </a:r>
          </a:p>
          <a:p>
            <a:pPr marL="0" indent="0">
              <a:buNone/>
            </a:pPr>
            <a:r>
              <a:rPr lang="nl-NL" sz="2400" dirty="0"/>
              <a:t>Een (non)-commerciële locatie, gelegen in zowel de </a:t>
            </a:r>
            <a:r>
              <a:rPr lang="nl-NL" sz="2400" u="sng" dirty="0"/>
              <a:t>stadskern</a:t>
            </a:r>
            <a:r>
              <a:rPr lang="nl-NL" sz="2400" dirty="0"/>
              <a:t> als de </a:t>
            </a:r>
            <a:r>
              <a:rPr lang="nl-NL" sz="2400" u="sng" dirty="0"/>
              <a:t>stadsrand-</a:t>
            </a:r>
            <a:r>
              <a:rPr lang="nl-NL" sz="2400" dirty="0"/>
              <a:t> en </a:t>
            </a:r>
            <a:r>
              <a:rPr lang="nl-NL" sz="2400" u="sng" dirty="0"/>
              <a:t>buiten de stad</a:t>
            </a:r>
            <a:r>
              <a:rPr lang="nl-NL" sz="2400" dirty="0"/>
              <a:t>, waar:</a:t>
            </a:r>
            <a:br>
              <a:rPr lang="nl-NL" sz="2400" dirty="0"/>
            </a:br>
            <a:r>
              <a:rPr lang="nl-NL" sz="2400" dirty="0"/>
              <a:t>- minimaal 2 functies fysiek geïntegreerd zijn en </a:t>
            </a:r>
            <a:br>
              <a:rPr lang="nl-NL" sz="2400" dirty="0"/>
            </a:br>
            <a:r>
              <a:rPr lang="nl-NL" sz="2400" dirty="0"/>
              <a:t>- waar op planmatige wijze samenwerking gezocht wordt tussen deze functies.</a:t>
            </a:r>
            <a:br>
              <a:rPr lang="nl-NL" sz="2400" dirty="0"/>
            </a:br>
            <a:br>
              <a:rPr lang="nl-NL" sz="2400" dirty="0"/>
            </a:br>
            <a:r>
              <a:rPr lang="nl-NL" sz="2400" dirty="0"/>
              <a:t>Hierbij is de voorwaarde dat er minimaal één leisure functie aanwezig is ten behoeve van de besteding van de vrijetijd, waarbij het creëren van de optimale beleving wordt nagestreefd.  </a:t>
            </a:r>
          </a:p>
        </p:txBody>
      </p:sp>
    </p:spTree>
    <p:extLst>
      <p:ext uri="{BB962C8B-B14F-4D97-AF65-F5344CB8AC3E}">
        <p14:creationId xmlns:p14="http://schemas.microsoft.com/office/powerpoint/2010/main" val="37848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CEF74-34D7-B172-1290-437A8B947B05}"/>
              </a:ext>
            </a:extLst>
          </p:cNvPr>
          <p:cNvSpPr>
            <a:spLocks noGrp="1"/>
          </p:cNvSpPr>
          <p:nvPr>
            <p:ph type="title"/>
          </p:nvPr>
        </p:nvSpPr>
        <p:spPr/>
        <p:txBody>
          <a:bodyPr/>
          <a:lstStyle/>
          <a:p>
            <a:r>
              <a:rPr lang="nl-NL" dirty="0"/>
              <a:t>Interactive experience model 	</a:t>
            </a:r>
          </a:p>
        </p:txBody>
      </p:sp>
      <p:sp>
        <p:nvSpPr>
          <p:cNvPr id="3" name="Tijdelijke aanduiding voor inhoud 2">
            <a:extLst>
              <a:ext uri="{FF2B5EF4-FFF2-40B4-BE49-F238E27FC236}">
                <a16:creationId xmlns:a16="http://schemas.microsoft.com/office/drawing/2014/main" id="{7069D5B5-8490-625A-1DA3-56F6165D90E6}"/>
              </a:ext>
            </a:extLst>
          </p:cNvPr>
          <p:cNvSpPr>
            <a:spLocks noGrp="1"/>
          </p:cNvSpPr>
          <p:nvPr>
            <p:ph idx="1"/>
          </p:nvPr>
        </p:nvSpPr>
        <p:spPr/>
        <p:txBody>
          <a:bodyPr/>
          <a:lstStyle/>
          <a:p>
            <a:r>
              <a:rPr lang="nl-NL" dirty="0" err="1">
                <a:hlinkClick r:id="rId2"/>
              </a:rPr>
              <a:t>Imagineering</a:t>
            </a:r>
            <a:r>
              <a:rPr lang="nl-NL" dirty="0">
                <a:hlinkClick r:id="rId2"/>
              </a:rPr>
              <a:t> - Hoofdstukken 2,4,6 - </a:t>
            </a:r>
            <a:r>
              <a:rPr lang="nl-NL" dirty="0" err="1">
                <a:hlinkClick r:id="rId2"/>
              </a:rPr>
              <a:t>Imagineering</a:t>
            </a:r>
            <a:r>
              <a:rPr lang="nl-NL" dirty="0">
                <a:hlinkClick r:id="rId2"/>
              </a:rPr>
              <a:t>; het creëren van belevingswerelden. Nijs &amp; - Studeersnel</a:t>
            </a:r>
            <a:endParaRPr lang="nl-NL" dirty="0"/>
          </a:p>
          <a:p>
            <a:endParaRPr lang="nl-NL" dirty="0"/>
          </a:p>
          <a:p>
            <a:endParaRPr lang="nl-NL" dirty="0"/>
          </a:p>
        </p:txBody>
      </p:sp>
    </p:spTree>
    <p:extLst>
      <p:ext uri="{BB962C8B-B14F-4D97-AF65-F5344CB8AC3E}">
        <p14:creationId xmlns:p14="http://schemas.microsoft.com/office/powerpoint/2010/main" val="238196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dirty="0">
                <a:solidFill>
                  <a:srgbClr val="7030A0"/>
                </a:solidFill>
              </a:rPr>
              <a:t>Beleving</a:t>
            </a:r>
            <a:endParaRPr lang="nl-NL" b="1" dirty="0">
              <a:solidFill>
                <a:srgbClr val="7030A0"/>
              </a:solidFill>
            </a:endParaRPr>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47034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AB2C8-20B2-C570-42FC-69F98F664FFF}"/>
              </a:ext>
            </a:extLst>
          </p:cNvPr>
          <p:cNvSpPr>
            <a:spLocks noGrp="1"/>
          </p:cNvSpPr>
          <p:nvPr>
            <p:ph type="title"/>
          </p:nvPr>
        </p:nvSpPr>
        <p:spPr/>
        <p:txBody>
          <a:bodyPr/>
          <a:lstStyle/>
          <a:p>
            <a:r>
              <a:rPr lang="nl-NL" dirty="0"/>
              <a:t>Voorbeeld </a:t>
            </a:r>
          </a:p>
        </p:txBody>
      </p:sp>
      <p:sp>
        <p:nvSpPr>
          <p:cNvPr id="3" name="Tijdelijke aanduiding voor inhoud 2">
            <a:extLst>
              <a:ext uri="{FF2B5EF4-FFF2-40B4-BE49-F238E27FC236}">
                <a16:creationId xmlns:a16="http://schemas.microsoft.com/office/drawing/2014/main" id="{8DEB3274-C5AB-337B-0846-3C9F85C45C39}"/>
              </a:ext>
            </a:extLst>
          </p:cNvPr>
          <p:cNvSpPr>
            <a:spLocks noGrp="1"/>
          </p:cNvSpPr>
          <p:nvPr>
            <p:ph idx="1"/>
          </p:nvPr>
        </p:nvSpPr>
        <p:spPr/>
        <p:txBody>
          <a:bodyPr/>
          <a:lstStyle/>
          <a:p>
            <a:r>
              <a:rPr lang="en-US" dirty="0">
                <a:hlinkClick r:id="rId2"/>
              </a:rPr>
              <a:t>Illusion - immersive interactive art installation - Flutter Experience Art Gallery, LA (youtube.com)</a:t>
            </a:r>
            <a:endParaRPr lang="nl-NL" dirty="0"/>
          </a:p>
        </p:txBody>
      </p:sp>
    </p:spTree>
    <p:extLst>
      <p:ext uri="{BB962C8B-B14F-4D97-AF65-F5344CB8AC3E}">
        <p14:creationId xmlns:p14="http://schemas.microsoft.com/office/powerpoint/2010/main" val="1323696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b="1" dirty="0">
                <a:solidFill>
                  <a:srgbClr val="7030A0"/>
                </a:solidFill>
              </a:rPr>
              <a:t>Interactive experience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424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CDFA-125E-4E71-82D3-537B99921C14}"/>
              </a:ext>
            </a:extLst>
          </p:cNvPr>
          <p:cNvSpPr>
            <a:spLocks noGrp="1"/>
          </p:cNvSpPr>
          <p:nvPr>
            <p:ph type="title"/>
          </p:nvPr>
        </p:nvSpPr>
        <p:spPr/>
        <p:txBody>
          <a:bodyPr/>
          <a:lstStyle/>
          <a:p>
            <a:r>
              <a:rPr lang="nl-NL" b="1" dirty="0">
                <a:solidFill>
                  <a:srgbClr val="7030A0"/>
                </a:solidFill>
              </a:rPr>
              <a:t>Belevenis Bouwstenen + uitleg</a:t>
            </a:r>
          </a:p>
        </p:txBody>
      </p:sp>
      <p:sp>
        <p:nvSpPr>
          <p:cNvPr id="3" name="Tijdelijke aanduiding voor inhoud 2">
            <a:extLst>
              <a:ext uri="{FF2B5EF4-FFF2-40B4-BE49-F238E27FC236}">
                <a16:creationId xmlns:a16="http://schemas.microsoft.com/office/drawing/2014/main" id="{4F5AD3F5-0EBB-4911-B33E-01B356966C96}"/>
              </a:ext>
            </a:extLst>
          </p:cNvPr>
          <p:cNvSpPr>
            <a:spLocks noGrp="1"/>
          </p:cNvSpPr>
          <p:nvPr>
            <p:ph idx="1"/>
          </p:nvPr>
        </p:nvSpPr>
        <p:spPr/>
        <p:txBody>
          <a:bodyPr>
            <a:normAutofit fontScale="92500" lnSpcReduction="20000"/>
          </a:bodyPr>
          <a:lstStyle/>
          <a:p>
            <a:r>
              <a:rPr lang="nl-NL" dirty="0"/>
              <a:t>Communicatie:</a:t>
            </a:r>
          </a:p>
          <a:p>
            <a:pPr marL="0" indent="0">
              <a:buNone/>
            </a:pPr>
            <a:r>
              <a:rPr lang="nl-NL" sz="1600" dirty="0"/>
              <a:t>waarmee communiceren ze met de doelgroep, en hoe ziet dat eruit?</a:t>
            </a:r>
          </a:p>
          <a:p>
            <a:r>
              <a:rPr lang="nl-NL" dirty="0"/>
              <a:t>Fysieke omgeving</a:t>
            </a:r>
          </a:p>
          <a:p>
            <a:pPr marL="0" indent="0">
              <a:buNone/>
            </a:pPr>
            <a:r>
              <a:rPr lang="nl-NL" sz="1800" dirty="0"/>
              <a:t>Hoe ziet het eruit voor de bezoeker(s)?</a:t>
            </a:r>
          </a:p>
          <a:p>
            <a:r>
              <a:rPr lang="nl-NL" dirty="0"/>
              <a:t>Netwerk</a:t>
            </a:r>
          </a:p>
          <a:p>
            <a:pPr marL="0" indent="0">
              <a:buNone/>
            </a:pPr>
            <a:r>
              <a:rPr lang="nl-NL" sz="1800" dirty="0"/>
              <a:t>Welke bedrijven zitten in het netwerk van dit bedrijf?</a:t>
            </a:r>
          </a:p>
          <a:p>
            <a:r>
              <a:rPr lang="nl-NL" dirty="0"/>
              <a:t>Personeel</a:t>
            </a:r>
          </a:p>
          <a:p>
            <a:pPr marL="0" indent="0">
              <a:buNone/>
            </a:pPr>
            <a:r>
              <a:rPr lang="nl-NL" sz="1800" dirty="0"/>
              <a:t>Wat voor mensen werken er? Wat stralen ze uit?</a:t>
            </a:r>
          </a:p>
          <a:p>
            <a:r>
              <a:rPr lang="nl-NL" dirty="0"/>
              <a:t>Producten en verpakkingen</a:t>
            </a:r>
          </a:p>
          <a:p>
            <a:pPr marL="0" indent="0">
              <a:buNone/>
            </a:pPr>
            <a:r>
              <a:rPr lang="nl-NL" sz="1800" dirty="0"/>
              <a:t>Wat verkopen/verhuren ze? </a:t>
            </a:r>
          </a:p>
          <a:p>
            <a:r>
              <a:rPr lang="nl-NL" dirty="0"/>
              <a:t>Identiteit</a:t>
            </a:r>
          </a:p>
          <a:p>
            <a:pPr marL="0" indent="0">
              <a:buNone/>
            </a:pPr>
            <a:r>
              <a:rPr lang="nl-NL" sz="1800" dirty="0"/>
              <a:t>Waar staan ze voor? Wat is hun DNA?</a:t>
            </a:r>
          </a:p>
          <a:p>
            <a:endParaRPr lang="nl-NL" dirty="0"/>
          </a:p>
          <a:p>
            <a:endParaRPr lang="nl-NL" dirty="0"/>
          </a:p>
          <a:p>
            <a:pPr marL="0" indent="0">
              <a:buNone/>
            </a:pPr>
            <a:endParaRPr lang="nl-NL" dirty="0"/>
          </a:p>
          <a:p>
            <a:pPr marL="0" indent="0">
              <a:buNone/>
            </a:pPr>
            <a:endParaRPr lang="nl-NL" sz="1600" dirty="0"/>
          </a:p>
        </p:txBody>
      </p:sp>
    </p:spTree>
    <p:extLst>
      <p:ext uri="{BB962C8B-B14F-4D97-AF65-F5344CB8AC3E}">
        <p14:creationId xmlns:p14="http://schemas.microsoft.com/office/powerpoint/2010/main" val="42901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A5651-A5D9-5FCA-E105-3BED2331EF2E}"/>
              </a:ext>
            </a:extLst>
          </p:cNvPr>
          <p:cNvSpPr>
            <a:spLocks noGrp="1"/>
          </p:cNvSpPr>
          <p:nvPr>
            <p:ph type="title"/>
          </p:nvPr>
        </p:nvSpPr>
        <p:spPr/>
        <p:txBody>
          <a:bodyPr/>
          <a:lstStyle/>
          <a:p>
            <a:r>
              <a:rPr lang="nl-NL" b="1" dirty="0">
                <a:solidFill>
                  <a:srgbClr val="7030A0"/>
                </a:solidFill>
              </a:rPr>
              <a:t>Opdracht: Belevenisbouwstenen</a:t>
            </a:r>
          </a:p>
        </p:txBody>
      </p:sp>
      <p:sp>
        <p:nvSpPr>
          <p:cNvPr id="3" name="Tijdelijke aanduiding voor inhoud 2">
            <a:extLst>
              <a:ext uri="{FF2B5EF4-FFF2-40B4-BE49-F238E27FC236}">
                <a16:creationId xmlns:a16="http://schemas.microsoft.com/office/drawing/2014/main" id="{3C29D0B6-A0EC-F93B-1BFC-B9C42A0722B7}"/>
              </a:ext>
            </a:extLst>
          </p:cNvPr>
          <p:cNvSpPr>
            <a:spLocks noGrp="1"/>
          </p:cNvSpPr>
          <p:nvPr>
            <p:ph idx="1"/>
          </p:nvPr>
        </p:nvSpPr>
        <p:spPr/>
        <p:txBody>
          <a:bodyPr>
            <a:normAutofit/>
          </a:bodyPr>
          <a:lstStyle/>
          <a:p>
            <a:pPr marL="0" indent="0">
              <a:buNone/>
            </a:pPr>
            <a:r>
              <a:rPr lang="nl-NL" sz="3200" b="1" dirty="0"/>
              <a:t>Kies een pretpark: (of kies er zelf een) </a:t>
            </a:r>
          </a:p>
          <a:p>
            <a:r>
              <a:rPr lang="nl-NL" dirty="0"/>
              <a:t>Efteling</a:t>
            </a:r>
          </a:p>
          <a:p>
            <a:r>
              <a:rPr lang="nl-NL" dirty="0" err="1"/>
              <a:t>Phantasialand</a:t>
            </a:r>
            <a:endParaRPr lang="nl-NL" dirty="0"/>
          </a:p>
          <a:p>
            <a:r>
              <a:rPr lang="nl-NL" dirty="0"/>
              <a:t>Beekse bergen</a:t>
            </a:r>
          </a:p>
          <a:p>
            <a:r>
              <a:rPr lang="nl-NL" dirty="0"/>
              <a:t>Toverland </a:t>
            </a:r>
          </a:p>
          <a:p>
            <a:r>
              <a:rPr lang="nl-NL" dirty="0"/>
              <a:t>Walibi </a:t>
            </a:r>
          </a:p>
          <a:p>
            <a:r>
              <a:rPr lang="nl-NL" dirty="0" err="1"/>
              <a:t>Plopsaland</a:t>
            </a:r>
            <a:r>
              <a:rPr lang="nl-NL" dirty="0"/>
              <a:t> </a:t>
            </a:r>
          </a:p>
          <a:p>
            <a:r>
              <a:rPr lang="nl-NL" dirty="0"/>
              <a:t>Bobbejaanland </a:t>
            </a:r>
          </a:p>
        </p:txBody>
      </p:sp>
    </p:spTree>
    <p:extLst>
      <p:ext uri="{BB962C8B-B14F-4D97-AF65-F5344CB8AC3E}">
        <p14:creationId xmlns:p14="http://schemas.microsoft.com/office/powerpoint/2010/main" val="33222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02F6-1E7C-BD9A-F99C-838D7AE5DF76}"/>
              </a:ext>
            </a:extLst>
          </p:cNvPr>
          <p:cNvSpPr>
            <a:spLocks noGrp="1"/>
          </p:cNvSpPr>
          <p:nvPr>
            <p:ph type="title"/>
          </p:nvPr>
        </p:nvSpPr>
        <p:spPr/>
        <p:txBody>
          <a:bodyPr/>
          <a:lstStyle/>
          <a:p>
            <a:r>
              <a:rPr lang="nl-NL" b="1" dirty="0">
                <a:solidFill>
                  <a:srgbClr val="7030A0"/>
                </a:solidFill>
              </a:rPr>
              <a:t>Welke multifunctionele VT locatie kennen jullie?</a:t>
            </a:r>
          </a:p>
        </p:txBody>
      </p:sp>
      <p:sp>
        <p:nvSpPr>
          <p:cNvPr id="3" name="Tijdelijke aanduiding voor inhoud 2">
            <a:extLst>
              <a:ext uri="{FF2B5EF4-FFF2-40B4-BE49-F238E27FC236}">
                <a16:creationId xmlns:a16="http://schemas.microsoft.com/office/drawing/2014/main" id="{6687D5AD-2F05-AE71-86D3-3D4829871863}"/>
              </a:ext>
            </a:extLst>
          </p:cNvPr>
          <p:cNvSpPr>
            <a:spLocks noGrp="1"/>
          </p:cNvSpPr>
          <p:nvPr>
            <p:ph idx="1"/>
          </p:nvPr>
        </p:nvSpPr>
        <p:spPr/>
        <p:txBody>
          <a:bodyPr/>
          <a:lstStyle/>
          <a:p>
            <a:r>
              <a:rPr lang="nl-NL" dirty="0"/>
              <a:t>Sport + eten</a:t>
            </a:r>
          </a:p>
          <a:p>
            <a:r>
              <a:rPr lang="nl-NL" dirty="0"/>
              <a:t>Ontspannen + eten</a:t>
            </a:r>
          </a:p>
          <a:p>
            <a:r>
              <a:rPr lang="nl-NL" dirty="0"/>
              <a:t>Winkelen + eten</a:t>
            </a:r>
          </a:p>
          <a:p>
            <a:r>
              <a:rPr lang="nl-NL" dirty="0"/>
              <a:t>kapper + bioscoop + restaurant + zwembad + …?</a:t>
            </a:r>
          </a:p>
          <a:p>
            <a:r>
              <a:rPr lang="nl-NL" dirty="0"/>
              <a:t>Winkelen + reizen</a:t>
            </a:r>
          </a:p>
          <a:p>
            <a:r>
              <a:rPr lang="nl-NL" dirty="0"/>
              <a:t>… + … ?</a:t>
            </a:r>
          </a:p>
        </p:txBody>
      </p:sp>
    </p:spTree>
    <p:extLst>
      <p:ext uri="{BB962C8B-B14F-4D97-AF65-F5344CB8AC3E}">
        <p14:creationId xmlns:p14="http://schemas.microsoft.com/office/powerpoint/2010/main" val="356390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sz="3600" b="1" dirty="0">
                <a:solidFill>
                  <a:srgbClr val="7030A0"/>
                </a:solidFill>
              </a:rPr>
              <a:t>Leerdoelen</a:t>
            </a:r>
            <a:r>
              <a:rPr lang="nl-NL" sz="3600" b="1" dirty="0"/>
              <a:t> - multifunctionele vrijetijdslocaties</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a:buFontTx/>
              <a:buChar char="-"/>
            </a:pPr>
            <a:r>
              <a:rPr lang="nl-NL" sz="1600" dirty="0"/>
              <a:t>Weet je weer waar we het vorige weken over hebben gehad. </a:t>
            </a:r>
          </a:p>
          <a:p>
            <a:pPr>
              <a:buFontTx/>
              <a:buChar char="-"/>
            </a:pPr>
            <a:r>
              <a:rPr lang="nl-NL" sz="1600" dirty="0"/>
              <a:t>Weet je wat vrijetijdslocaties zijn. </a:t>
            </a:r>
          </a:p>
          <a:p>
            <a:pPr>
              <a:buFontTx/>
              <a:buChar char="-"/>
            </a:pPr>
            <a:r>
              <a:rPr lang="nl-NL" sz="1600" dirty="0"/>
              <a:t>Wat een locatie te maken heeft met faciliteiten in de stad. </a:t>
            </a:r>
          </a:p>
          <a:p>
            <a:pPr>
              <a:buFontTx/>
              <a:buChar char="-"/>
            </a:pPr>
            <a:r>
              <a:rPr lang="nl-NL" sz="1600" dirty="0"/>
              <a:t>Weet je wat geografische kenmerken zijn </a:t>
            </a:r>
          </a:p>
          <a:p>
            <a:pPr>
              <a:buFontTx/>
              <a:buChar char="-"/>
            </a:pPr>
            <a:r>
              <a:rPr lang="nl-NL" sz="1600" dirty="0"/>
              <a:t>Weet je waar vrijetijdslocaties zijn afhankelijk van vraag / aanbod.</a:t>
            </a:r>
          </a:p>
          <a:p>
            <a:pPr>
              <a:buFontTx/>
              <a:buChar char="-"/>
            </a:pPr>
            <a:r>
              <a:rPr lang="nl-NL" sz="1600" dirty="0"/>
              <a:t>Weet je het verschil tussen field- en deskresearch </a:t>
            </a:r>
          </a:p>
          <a:p>
            <a:pPr>
              <a:buFontTx/>
              <a:buChar char="-"/>
            </a:pPr>
            <a:r>
              <a:rPr lang="nl-NL" sz="1600" dirty="0"/>
              <a:t>Weet je wat multifunctionele vrijetijdslocaties zijn en wat dat voor doel heeft. </a:t>
            </a:r>
          </a:p>
          <a:p>
            <a:pPr marL="0" indent="0">
              <a:buNone/>
            </a:pPr>
            <a:endParaRPr lang="nl-NL" sz="1600" dirty="0"/>
          </a:p>
          <a:p>
            <a:pPr>
              <a:buFontTx/>
              <a:buChar char="-"/>
            </a:pPr>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746297-9B3C-CDEE-08F8-0B34C89B212D}"/>
              </a:ext>
            </a:extLst>
          </p:cNvPr>
          <p:cNvSpPr>
            <a:spLocks noGrp="1"/>
          </p:cNvSpPr>
          <p:nvPr>
            <p:ph idx="1"/>
          </p:nvPr>
        </p:nvSpPr>
        <p:spPr>
          <a:xfrm>
            <a:off x="9433709" y="1762251"/>
            <a:ext cx="2590949" cy="4351338"/>
          </a:xfrm>
        </p:spPr>
        <p:txBody>
          <a:bodyPr/>
          <a:lstStyle/>
          <a:p>
            <a:pPr marL="0" indent="0">
              <a:buNone/>
            </a:pPr>
            <a:r>
              <a:rPr lang="nl-NL" dirty="0">
                <a:solidFill>
                  <a:srgbClr val="FFC000"/>
                </a:solidFill>
              </a:rPr>
              <a:t>Stadskern</a:t>
            </a:r>
          </a:p>
          <a:p>
            <a:pPr marL="0" indent="0">
              <a:buNone/>
            </a:pPr>
            <a:r>
              <a:rPr lang="nl-NL" sz="2200" dirty="0"/>
              <a:t>Stedelijke omgeving</a:t>
            </a:r>
          </a:p>
          <a:p>
            <a:pPr marL="0" indent="0">
              <a:buNone/>
            </a:pPr>
            <a:endParaRPr lang="nl-NL" dirty="0">
              <a:solidFill>
                <a:srgbClr val="FFFF00"/>
              </a:solidFill>
            </a:endParaRPr>
          </a:p>
          <a:p>
            <a:pPr marL="0" indent="0">
              <a:buNone/>
            </a:pPr>
            <a:r>
              <a:rPr lang="nl-NL" dirty="0">
                <a:solidFill>
                  <a:srgbClr val="FFFF00"/>
                </a:solidFill>
              </a:rPr>
              <a:t>Stadsrand</a:t>
            </a:r>
          </a:p>
          <a:p>
            <a:pPr marL="0" indent="0">
              <a:buNone/>
            </a:pPr>
            <a:r>
              <a:rPr lang="nl-NL" sz="2200" dirty="0"/>
              <a:t>Periferie</a:t>
            </a:r>
          </a:p>
          <a:p>
            <a:pPr marL="0" indent="0">
              <a:buNone/>
            </a:pPr>
            <a:endParaRPr lang="nl-NL" dirty="0"/>
          </a:p>
          <a:p>
            <a:pPr marL="0" indent="0">
              <a:buNone/>
            </a:pPr>
            <a:r>
              <a:rPr lang="nl-NL" dirty="0">
                <a:solidFill>
                  <a:srgbClr val="00B050"/>
                </a:solidFill>
              </a:rPr>
              <a:t>Buiten de stad</a:t>
            </a:r>
          </a:p>
          <a:p>
            <a:pPr marL="0" indent="0">
              <a:buNone/>
            </a:pPr>
            <a:r>
              <a:rPr lang="nl-NL" sz="2200" dirty="0"/>
              <a:t>Rurale omgeving</a:t>
            </a:r>
          </a:p>
          <a:p>
            <a:pPr marL="0" indent="0">
              <a:buNone/>
            </a:pPr>
            <a:endParaRPr lang="nl-NL" dirty="0"/>
          </a:p>
        </p:txBody>
      </p:sp>
      <p:pic>
        <p:nvPicPr>
          <p:cNvPr id="5" name="Afbeelding 4">
            <a:extLst>
              <a:ext uri="{FF2B5EF4-FFF2-40B4-BE49-F238E27FC236}">
                <a16:creationId xmlns:a16="http://schemas.microsoft.com/office/drawing/2014/main" id="{1E8ABED8-C9C8-A2DB-7CF3-9AAB9C15395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63374"/>
            <a:ext cx="9323936" cy="6858000"/>
          </a:xfrm>
          <a:prstGeom prst="rect">
            <a:avLst/>
          </a:prstGeom>
        </p:spPr>
      </p:pic>
      <p:sp>
        <p:nvSpPr>
          <p:cNvPr id="6" name="Ovaal 5">
            <a:extLst>
              <a:ext uri="{FF2B5EF4-FFF2-40B4-BE49-F238E27FC236}">
                <a16:creationId xmlns:a16="http://schemas.microsoft.com/office/drawing/2014/main" id="{426E9236-F345-0708-01DE-8480D031B10F}"/>
              </a:ext>
            </a:extLst>
          </p:cNvPr>
          <p:cNvSpPr/>
          <p:nvPr/>
        </p:nvSpPr>
        <p:spPr>
          <a:xfrm>
            <a:off x="1968592" y="670540"/>
            <a:ext cx="5645684" cy="5811715"/>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6CBC0A0-0A77-89B8-8A34-F61AC92AFA5D}"/>
              </a:ext>
            </a:extLst>
          </p:cNvPr>
          <p:cNvSpPr/>
          <p:nvPr/>
        </p:nvSpPr>
        <p:spPr>
          <a:xfrm>
            <a:off x="3385518" y="2123639"/>
            <a:ext cx="2811832" cy="290551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CB3DDE5-7287-BBE6-7956-2B1D6C408F79}"/>
              </a:ext>
            </a:extLst>
          </p:cNvPr>
          <p:cNvSpPr/>
          <p:nvPr/>
        </p:nvSpPr>
        <p:spPr>
          <a:xfrm>
            <a:off x="4192623" y="2985621"/>
            <a:ext cx="1197621" cy="1181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836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95860"/>
          </a:xfrm>
        </p:spPr>
        <p:txBody>
          <a:bodyPr>
            <a:normAutofit fontScale="90000"/>
          </a:bodyPr>
          <a:lstStyle/>
          <a:p>
            <a:r>
              <a:rPr lang="nl-NL" dirty="0"/>
              <a:t>voorbeeld</a:t>
            </a:r>
            <a:br>
              <a:rPr lang="nl-NL" dirty="0"/>
            </a:br>
            <a:r>
              <a:rPr lang="nl-NL" dirty="0"/>
              <a:t>de </a:t>
            </a:r>
            <a:r>
              <a:rPr lang="nl-NL" dirty="0" err="1"/>
              <a:t>Bavelse</a:t>
            </a:r>
            <a:r>
              <a:rPr lang="nl-NL" dirty="0"/>
              <a:t> Berg</a:t>
            </a:r>
          </a:p>
        </p:txBody>
      </p:sp>
      <p:pic>
        <p:nvPicPr>
          <p:cNvPr id="5" name="Onlinemedia 4" title="Oud-wethouder over Bavelse Berg">
            <a:hlinkClick r:id="" action="ppaction://media"/>
            <a:extLst>
              <a:ext uri="{FF2B5EF4-FFF2-40B4-BE49-F238E27FC236}">
                <a16:creationId xmlns:a16="http://schemas.microsoft.com/office/drawing/2014/main" id="{40162999-CA25-33E6-1417-0DC05BCBFF00}"/>
              </a:ext>
            </a:extLst>
          </p:cNvPr>
          <p:cNvPicPr>
            <a:picLocks noRot="1" noChangeAspect="1"/>
          </p:cNvPicPr>
          <p:nvPr>
            <a:videoFile r:link="rId1"/>
          </p:nvPr>
        </p:nvPicPr>
        <p:blipFill>
          <a:blip r:embed="rId4"/>
          <a:stretch>
            <a:fillRect/>
          </a:stretch>
        </p:blipFill>
        <p:spPr>
          <a:xfrm>
            <a:off x="153825" y="2056916"/>
            <a:ext cx="6244414" cy="4683311"/>
          </a:xfrm>
          <a:prstGeom prst="rect">
            <a:avLst/>
          </a:prstGeom>
        </p:spPr>
      </p:pic>
      <p:pic>
        <p:nvPicPr>
          <p:cNvPr id="1026" name="Picture 2" descr="Strijd om Bavelse Berg start: college houdt vast aan eigen visie | Breda |  bndestem.nl">
            <a:extLst>
              <a:ext uri="{FF2B5EF4-FFF2-40B4-BE49-F238E27FC236}">
                <a16:creationId xmlns:a16="http://schemas.microsoft.com/office/drawing/2014/main" id="{7A7444E9-93FD-75C5-1340-5FE3822CE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01" y="2515565"/>
            <a:ext cx="4205899"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62CB-AACE-4F17-8EEB-BFB1C01A9485}"/>
              </a:ext>
            </a:extLst>
          </p:cNvPr>
          <p:cNvSpPr>
            <a:spLocks noGrp="1"/>
          </p:cNvSpPr>
          <p:nvPr>
            <p:ph type="title"/>
          </p:nvPr>
        </p:nvSpPr>
        <p:spPr/>
        <p:txBody>
          <a:bodyPr/>
          <a:lstStyle/>
          <a:p>
            <a:r>
              <a:rPr lang="nl-NL" dirty="0"/>
              <a:t>De </a:t>
            </a:r>
            <a:r>
              <a:rPr lang="nl-NL" b="1" dirty="0">
                <a:solidFill>
                  <a:srgbClr val="7030A0"/>
                </a:solidFill>
              </a:rPr>
              <a:t>4 generaties </a:t>
            </a:r>
            <a:r>
              <a:rPr lang="nl-NL" dirty="0"/>
              <a:t>van multifunctionele vrijetijdslocaties</a:t>
            </a:r>
          </a:p>
        </p:txBody>
      </p:sp>
      <p:sp>
        <p:nvSpPr>
          <p:cNvPr id="3" name="Tijdelijke aanduiding voor inhoud 2">
            <a:extLst>
              <a:ext uri="{FF2B5EF4-FFF2-40B4-BE49-F238E27FC236}">
                <a16:creationId xmlns:a16="http://schemas.microsoft.com/office/drawing/2014/main" id="{7AAA1D86-A583-470B-A651-CDFB40327AC7}"/>
              </a:ext>
            </a:extLst>
          </p:cNvPr>
          <p:cNvSpPr>
            <a:spLocks noGrp="1"/>
          </p:cNvSpPr>
          <p:nvPr>
            <p:ph idx="1"/>
          </p:nvPr>
        </p:nvSpPr>
        <p:spPr/>
        <p:txBody>
          <a:bodyPr>
            <a:normAutofit/>
          </a:bodyPr>
          <a:lstStyle/>
          <a:p>
            <a:pPr marL="0" indent="0">
              <a:buNone/>
            </a:pPr>
            <a:r>
              <a:rPr lang="nl-NL" sz="2400" dirty="0"/>
              <a:t>Volgens Jansen en </a:t>
            </a:r>
            <a:r>
              <a:rPr lang="nl-NL" sz="2400" dirty="0" err="1"/>
              <a:t>Pluijmens</a:t>
            </a:r>
            <a:r>
              <a:rPr lang="nl-NL" sz="2400" dirty="0"/>
              <a:t>, (2001):</a:t>
            </a:r>
          </a:p>
          <a:p>
            <a:pPr marL="0" indent="0">
              <a:buNone/>
            </a:pPr>
            <a:endParaRPr lang="nl-NL" dirty="0"/>
          </a:p>
          <a:p>
            <a:pPr>
              <a:buAutoNum type="arabicPeriod"/>
            </a:pPr>
            <a:r>
              <a:rPr lang="nl-NL" dirty="0"/>
              <a:t>Eerste generatie: Monofunctionele </a:t>
            </a:r>
            <a:r>
              <a:rPr lang="nl-NL" dirty="0" err="1"/>
              <a:t>leisurevoorzieningen</a:t>
            </a:r>
            <a:endParaRPr lang="nl-NL" dirty="0"/>
          </a:p>
          <a:p>
            <a:pPr>
              <a:buAutoNum type="arabicPeriod"/>
            </a:pPr>
            <a:r>
              <a:rPr lang="nl-NL" dirty="0"/>
              <a:t>Tweede generatie: Multifunctionele </a:t>
            </a:r>
            <a:r>
              <a:rPr lang="nl-NL" dirty="0" err="1"/>
              <a:t>leisurecentra</a:t>
            </a:r>
            <a:endParaRPr lang="nl-NL" dirty="0"/>
          </a:p>
          <a:p>
            <a:pPr>
              <a:buAutoNum type="arabicPeriod"/>
            </a:pPr>
            <a:r>
              <a:rPr lang="nl-NL" dirty="0"/>
              <a:t>Derde generatie: Geïntegreerde leisure in functies als wonen, werken en </a:t>
            </a:r>
            <a:r>
              <a:rPr lang="nl-NL" dirty="0" err="1"/>
              <a:t>retail</a:t>
            </a:r>
            <a:endParaRPr lang="nl-NL" dirty="0"/>
          </a:p>
          <a:p>
            <a:pPr>
              <a:buAutoNum type="arabicPeriod"/>
            </a:pPr>
            <a:r>
              <a:rPr lang="nl-NL" dirty="0"/>
              <a:t>Vierde generatie: Leisure met functievermenging in o.a. zorg, welzijn of onderwijs.</a:t>
            </a:r>
          </a:p>
          <a:p>
            <a:pPr>
              <a:buAutoNum type="arabicPeriod"/>
            </a:pPr>
            <a:endParaRPr lang="nl-NL" dirty="0"/>
          </a:p>
          <a:p>
            <a:endParaRPr lang="nl-NL" dirty="0"/>
          </a:p>
        </p:txBody>
      </p:sp>
    </p:spTree>
    <p:extLst>
      <p:ext uri="{BB962C8B-B14F-4D97-AF65-F5344CB8AC3E}">
        <p14:creationId xmlns:p14="http://schemas.microsoft.com/office/powerpoint/2010/main" val="106231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D66F4-4D7B-C768-E2BA-4D5F64F33133}"/>
              </a:ext>
            </a:extLst>
          </p:cNvPr>
          <p:cNvSpPr>
            <a:spLocks noGrp="1"/>
          </p:cNvSpPr>
          <p:nvPr>
            <p:ph type="title"/>
          </p:nvPr>
        </p:nvSpPr>
        <p:spPr/>
        <p:txBody>
          <a:bodyPr/>
          <a:lstStyle/>
          <a:p>
            <a:r>
              <a:rPr lang="nl-NL" dirty="0"/>
              <a:t>4 generaties multifunctionele VT locaties</a:t>
            </a:r>
          </a:p>
        </p:txBody>
      </p:sp>
      <p:sp>
        <p:nvSpPr>
          <p:cNvPr id="3" name="Tijdelijke aanduiding voor inhoud 2">
            <a:extLst>
              <a:ext uri="{FF2B5EF4-FFF2-40B4-BE49-F238E27FC236}">
                <a16:creationId xmlns:a16="http://schemas.microsoft.com/office/drawing/2014/main" id="{1F3035DD-DE24-D7A1-48A9-0F6F9FBBFE6F}"/>
              </a:ext>
            </a:extLst>
          </p:cNvPr>
          <p:cNvSpPr>
            <a:spLocks noGrp="1"/>
          </p:cNvSpPr>
          <p:nvPr>
            <p:ph idx="1"/>
          </p:nvPr>
        </p:nvSpPr>
        <p:spPr/>
        <p:txBody>
          <a:bodyPr/>
          <a:lstStyle/>
          <a:p>
            <a:pPr marL="0" indent="0">
              <a:buNone/>
            </a:pPr>
            <a:endParaRPr lang="nl-NL" dirty="0"/>
          </a:p>
          <a:p>
            <a:pPr marL="0" indent="0">
              <a:buNone/>
            </a:pPr>
            <a:r>
              <a:rPr lang="nl-NL" dirty="0"/>
              <a:t>Eerste generatie Monofunctionele </a:t>
            </a:r>
            <a:r>
              <a:rPr lang="nl-NL" dirty="0" err="1"/>
              <a:t>leisurevoorzieningen</a:t>
            </a:r>
            <a:r>
              <a:rPr lang="nl-NL" dirty="0"/>
              <a:t>: voor 1 doel/bestemming</a:t>
            </a:r>
          </a:p>
          <a:p>
            <a:pPr marL="0" indent="0">
              <a:buNone/>
            </a:pPr>
            <a:r>
              <a:rPr lang="nl-NL" dirty="0"/>
              <a:t>Tweede generatie Multifunctionele </a:t>
            </a:r>
            <a:r>
              <a:rPr lang="nl-NL" dirty="0" err="1"/>
              <a:t>leisurecentra</a:t>
            </a:r>
            <a:r>
              <a:rPr lang="nl-NL" dirty="0"/>
              <a:t>: verschillende functies binnen leisure </a:t>
            </a:r>
          </a:p>
          <a:p>
            <a:pPr marL="0" indent="0">
              <a:buNone/>
            </a:pPr>
            <a:r>
              <a:rPr lang="nl-NL" dirty="0"/>
              <a:t>Derde generatie: Geïntegreerde leisure in functies als wonen, werken en </a:t>
            </a:r>
            <a:r>
              <a:rPr lang="nl-NL" dirty="0" err="1"/>
              <a:t>retail</a:t>
            </a:r>
            <a:endParaRPr lang="nl-NL" dirty="0"/>
          </a:p>
          <a:p>
            <a:pPr marL="0" indent="0">
              <a:buNone/>
            </a:pPr>
            <a:r>
              <a:rPr lang="nl-NL" dirty="0"/>
              <a:t>Vierde generatie: Leisure met functievermenging in o.a. zorg, welzijn of onderwijs.</a:t>
            </a:r>
          </a:p>
          <a:p>
            <a:endParaRPr lang="nl-NL" dirty="0"/>
          </a:p>
        </p:txBody>
      </p:sp>
    </p:spTree>
    <p:extLst>
      <p:ext uri="{BB962C8B-B14F-4D97-AF65-F5344CB8AC3E}">
        <p14:creationId xmlns:p14="http://schemas.microsoft.com/office/powerpoint/2010/main" val="28479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2" y="1376047"/>
            <a:ext cx="10343652" cy="4929411"/>
          </a:xfrm>
        </p:spPr>
        <p:txBody>
          <a:bodyPr/>
          <a:lstStyle/>
          <a:p>
            <a:pPr marL="0" indent="0">
              <a:buNone/>
            </a:pPr>
            <a:r>
              <a:rPr lang="nl-NL" dirty="0"/>
              <a:t>Voordelen voor de </a:t>
            </a:r>
            <a:r>
              <a:rPr lang="nl-NL" b="1" dirty="0"/>
              <a:t>bezoeker</a:t>
            </a:r>
            <a:r>
              <a:rPr lang="nl-NL" dirty="0"/>
              <a:t>.</a:t>
            </a:r>
          </a:p>
          <a:p>
            <a:pPr marL="0" indent="0">
              <a:buNone/>
            </a:pPr>
            <a:endParaRPr lang="nl-NL" dirty="0"/>
          </a:p>
          <a:p>
            <a:r>
              <a:rPr lang="nl-NL" dirty="0"/>
              <a:t>Meerdere behoeften worden bevredigd: sport, ontspannen, leren</a:t>
            </a:r>
          </a:p>
          <a:p>
            <a:r>
              <a:rPr lang="nl-NL" dirty="0"/>
              <a:t>(Keuze)vrijheid</a:t>
            </a:r>
          </a:p>
          <a:p>
            <a:r>
              <a:rPr lang="nl-NL" dirty="0"/>
              <a:t>Iets nieuws beleven</a:t>
            </a:r>
          </a:p>
          <a:p>
            <a:r>
              <a:rPr lang="nl-NL" dirty="0"/>
              <a:t>Iets herbeleven</a:t>
            </a:r>
          </a:p>
          <a:p>
            <a:r>
              <a:rPr lang="nl-NL" dirty="0"/>
              <a:t>Sociaal: anderen ontmoeting, nieuwe mensen ontmoeten</a:t>
            </a:r>
          </a:p>
          <a:p>
            <a:r>
              <a:rPr lang="nl-NL" dirty="0"/>
              <a:t>Je wordt ontzorgt; je hoeft zelf niets te regelen</a:t>
            </a:r>
          </a:p>
          <a:p>
            <a:endParaRPr lang="nl-NL" dirty="0"/>
          </a:p>
        </p:txBody>
      </p:sp>
    </p:spTree>
    <p:extLst>
      <p:ext uri="{BB962C8B-B14F-4D97-AF65-F5344CB8AC3E}">
        <p14:creationId xmlns:p14="http://schemas.microsoft.com/office/powerpoint/2010/main" val="25676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2052" name="Picture 4" descr="IKEA sluit alle winkels in Nederland vanwege coronavirus | NU - Het laatste  nieuws het eerst op NU.nl">
            <a:extLst>
              <a:ext uri="{FF2B5EF4-FFF2-40B4-BE49-F238E27FC236}">
                <a16:creationId xmlns:a16="http://schemas.microsoft.com/office/drawing/2014/main" id="{98377DE5-CCB1-464E-40E9-38705D7D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55" y="1555173"/>
            <a:ext cx="9585036" cy="47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24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6" name="Picture 2" descr="HORNBACH bouwmarkt Alblasserdam -">
            <a:extLst>
              <a:ext uri="{FF2B5EF4-FFF2-40B4-BE49-F238E27FC236}">
                <a16:creationId xmlns:a16="http://schemas.microsoft.com/office/drawing/2014/main" id="{EC51B746-F60B-4220-B06B-989AA866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0"/>
            <a:ext cx="7480300" cy="4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64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3074" name="Picture 2" descr="Ziggo Dome - Wikipedia">
            <a:extLst>
              <a:ext uri="{FF2B5EF4-FFF2-40B4-BE49-F238E27FC236}">
                <a16:creationId xmlns:a16="http://schemas.microsoft.com/office/drawing/2014/main" id="{FEF95695-6D67-7859-DE57-0F47692D4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316"/>
            <a:ext cx="7453746" cy="49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1266" name="Picture 2" descr="Welkom bij de Hall Of Fame">
            <a:extLst>
              <a:ext uri="{FF2B5EF4-FFF2-40B4-BE49-F238E27FC236}">
                <a16:creationId xmlns:a16="http://schemas.microsoft.com/office/drawing/2014/main" id="{CCE3A834-4CC8-ABA5-062A-F0A19CB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5770"/>
            <a:ext cx="8599294" cy="47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83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4098" name="Picture 2" descr="Batavia Stad 20 jaar: van koopjes tot premium shopbeleving |  MarketingTribune Food en Retail">
            <a:extLst>
              <a:ext uri="{FF2B5EF4-FFF2-40B4-BE49-F238E27FC236}">
                <a16:creationId xmlns:a16="http://schemas.microsoft.com/office/drawing/2014/main" id="{C2B3CCBB-D308-9203-622C-6ED816CD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751"/>
            <a:ext cx="6733544" cy="3788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erterrein outlet Roermond is hotspot voor drugdealers | Foto | AD.nl">
            <a:extLst>
              <a:ext uri="{FF2B5EF4-FFF2-40B4-BE49-F238E27FC236}">
                <a16:creationId xmlns:a16="http://schemas.microsoft.com/office/drawing/2014/main" id="{7ABD6FC0-7BB9-096C-CFC9-0CC856011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899" y="3075709"/>
            <a:ext cx="4329546" cy="288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6E500-2D94-C641-428B-61979210D3F6}"/>
              </a:ext>
            </a:extLst>
          </p:cNvPr>
          <p:cNvSpPr>
            <a:spLocks noGrp="1"/>
          </p:cNvSpPr>
          <p:nvPr>
            <p:ph type="title"/>
          </p:nvPr>
        </p:nvSpPr>
        <p:spPr/>
        <p:txBody>
          <a:bodyPr/>
          <a:lstStyle/>
          <a:p>
            <a:r>
              <a:rPr lang="nl-NL" dirty="0"/>
              <a:t>Vorige week? </a:t>
            </a:r>
            <a:r>
              <a:rPr lang="nl-NL" b="1" dirty="0">
                <a:solidFill>
                  <a:srgbClr val="7030A0"/>
                </a:solidFill>
              </a:rPr>
              <a:t>Herhaling   </a:t>
            </a:r>
          </a:p>
        </p:txBody>
      </p:sp>
      <p:sp>
        <p:nvSpPr>
          <p:cNvPr id="3" name="Tijdelijke aanduiding voor inhoud 2">
            <a:extLst>
              <a:ext uri="{FF2B5EF4-FFF2-40B4-BE49-F238E27FC236}">
                <a16:creationId xmlns:a16="http://schemas.microsoft.com/office/drawing/2014/main" id="{FF26C9B6-6B49-89BD-DB49-A4A710908A1F}"/>
              </a:ext>
            </a:extLst>
          </p:cNvPr>
          <p:cNvSpPr>
            <a:spLocks noGrp="1"/>
          </p:cNvSpPr>
          <p:nvPr>
            <p:ph idx="1"/>
          </p:nvPr>
        </p:nvSpPr>
        <p:spPr/>
        <p:txBody>
          <a:bodyPr/>
          <a:lstStyle/>
          <a:p>
            <a:r>
              <a:rPr lang="nl-NL" dirty="0"/>
              <a:t>Hoe is een stad opgebouwd?</a:t>
            </a:r>
          </a:p>
          <a:p>
            <a:r>
              <a:rPr lang="nl-NL" dirty="0"/>
              <a:t>Is </a:t>
            </a:r>
            <a:r>
              <a:rPr lang="nl-NL" dirty="0">
                <a:solidFill>
                  <a:srgbClr val="7030A0"/>
                </a:solidFill>
              </a:rPr>
              <a:t>leisure </a:t>
            </a:r>
            <a:r>
              <a:rPr lang="nl-NL" u="sng" dirty="0"/>
              <a:t>groot </a:t>
            </a:r>
            <a:r>
              <a:rPr lang="nl-NL" dirty="0"/>
              <a:t>of </a:t>
            </a:r>
            <a:r>
              <a:rPr lang="nl-NL" u="sng" dirty="0"/>
              <a:t>klein</a:t>
            </a:r>
            <a:r>
              <a:rPr lang="nl-NL" dirty="0"/>
              <a:t>?</a:t>
            </a:r>
          </a:p>
          <a:p>
            <a:endParaRPr lang="nl-NL" dirty="0"/>
          </a:p>
          <a:p>
            <a:endParaRPr lang="nl-NL" dirty="0"/>
          </a:p>
          <a:p>
            <a:pPr marL="0" indent="0">
              <a:buNone/>
            </a:pPr>
            <a:r>
              <a:rPr lang="nl-NL" dirty="0"/>
              <a:t> </a:t>
            </a:r>
          </a:p>
        </p:txBody>
      </p:sp>
      <p:pic>
        <p:nvPicPr>
          <p:cNvPr id="9" name="Afbeelding 8">
            <a:extLst>
              <a:ext uri="{FF2B5EF4-FFF2-40B4-BE49-F238E27FC236}">
                <a16:creationId xmlns:a16="http://schemas.microsoft.com/office/drawing/2014/main" id="{3CC61836-C20A-33BD-1E12-A3C48EE20696}"/>
              </a:ext>
            </a:extLst>
          </p:cNvPr>
          <p:cNvPicPr>
            <a:picLocks noChangeAspect="1"/>
          </p:cNvPicPr>
          <p:nvPr/>
        </p:nvPicPr>
        <p:blipFill>
          <a:blip r:embed="rId2"/>
          <a:stretch>
            <a:fillRect/>
          </a:stretch>
        </p:blipFill>
        <p:spPr>
          <a:xfrm>
            <a:off x="7707570" y="482516"/>
            <a:ext cx="3041801" cy="2248442"/>
          </a:xfrm>
          <a:prstGeom prst="rect">
            <a:avLst/>
          </a:prstGeom>
        </p:spPr>
      </p:pic>
      <p:pic>
        <p:nvPicPr>
          <p:cNvPr id="10" name="Tijdelijke aanduiding voor inhoud 5">
            <a:extLst>
              <a:ext uri="{FF2B5EF4-FFF2-40B4-BE49-F238E27FC236}">
                <a16:creationId xmlns:a16="http://schemas.microsoft.com/office/drawing/2014/main" id="{C3DFB3BE-F628-336D-CEC3-0D7B1516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036" y="5105110"/>
            <a:ext cx="2845995" cy="1600872"/>
          </a:xfrm>
          <a:prstGeom prst="rect">
            <a:avLst/>
          </a:prstGeom>
        </p:spPr>
      </p:pic>
      <p:pic>
        <p:nvPicPr>
          <p:cNvPr id="11" name="Afbeelding 10">
            <a:extLst>
              <a:ext uri="{FF2B5EF4-FFF2-40B4-BE49-F238E27FC236}">
                <a16:creationId xmlns:a16="http://schemas.microsoft.com/office/drawing/2014/main" id="{F010FFC6-242E-6E09-D493-5FA1C407E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730" y="3152907"/>
            <a:ext cx="2345134" cy="1696773"/>
          </a:xfrm>
          <a:prstGeom prst="rect">
            <a:avLst/>
          </a:prstGeom>
        </p:spPr>
      </p:pic>
      <p:pic>
        <p:nvPicPr>
          <p:cNvPr id="12" name="Picture 2" descr="Ik neem mijn werk mee naar huis in de wijk Jutphaas - Over Morgen">
            <a:extLst>
              <a:ext uri="{FF2B5EF4-FFF2-40B4-BE49-F238E27FC236}">
                <a16:creationId xmlns:a16="http://schemas.microsoft.com/office/drawing/2014/main" id="{0BC5F66B-BF8D-BF3B-61A1-92B11C878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205" y="3200857"/>
            <a:ext cx="3201744" cy="16008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inibieb sGravenhout (@minibiebgrhout) / Twitter">
            <a:extLst>
              <a:ext uri="{FF2B5EF4-FFF2-40B4-BE49-F238E27FC236}">
                <a16:creationId xmlns:a16="http://schemas.microsoft.com/office/drawing/2014/main" id="{15EF65C3-E273-AA1A-F3A7-F8A6E21DF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6728" y="3778075"/>
            <a:ext cx="1900370" cy="25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5122" name="Picture 2" descr="Akoestiek gymzaal verbeteren? Voldoe aan NOC*NSF">
            <a:extLst>
              <a:ext uri="{FF2B5EF4-FFF2-40B4-BE49-F238E27FC236}">
                <a16:creationId xmlns:a16="http://schemas.microsoft.com/office/drawing/2014/main" id="{D3CF4C1E-3ADE-5758-E914-DFF5F5CA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56" y="1690688"/>
            <a:ext cx="10025030" cy="36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6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9218" name="Picture 2" descr="Binnenkijken: de nieuwe Zuidpassage van Hoog Catharijne">
            <a:extLst>
              <a:ext uri="{FF2B5EF4-FFF2-40B4-BE49-F238E27FC236}">
                <a16:creationId xmlns:a16="http://schemas.microsoft.com/office/drawing/2014/main" id="{B53A79A2-4944-FAF4-2EFB-2E968505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1690688"/>
            <a:ext cx="854528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8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42" name="Picture 2" descr="LocHal, Tilburg - Braaksma &amp; Roos ArchitectenbureauBraaksma &amp; Roos  Architectenbureau">
            <a:extLst>
              <a:ext uri="{FF2B5EF4-FFF2-40B4-BE49-F238E27FC236}">
                <a16:creationId xmlns:a16="http://schemas.microsoft.com/office/drawing/2014/main" id="{BFEB4D8B-8C07-72AF-0CEB-1385B2DF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88908"/>
            <a:ext cx="7346869" cy="490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6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7170" name="Picture 2" descr="Center Parcs vs Landal vs Roompot - CParcs">
            <a:extLst>
              <a:ext uri="{FF2B5EF4-FFF2-40B4-BE49-F238E27FC236}">
                <a16:creationId xmlns:a16="http://schemas.microsoft.com/office/drawing/2014/main" id="{12C955F6-9B6D-60AA-D588-F0B06387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47812"/>
            <a:ext cx="8356313" cy="476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a:t>
            </a:r>
            <a:r>
              <a:rPr lang="nl-NL" sz="4000" dirty="0">
                <a:solidFill>
                  <a:srgbClr val="7030A0"/>
                </a:solidFill>
              </a:rPr>
              <a:t>multifunctionele</a:t>
            </a:r>
            <a:r>
              <a:rPr lang="nl-NL" sz="4000" dirty="0"/>
              <a:t> vrijetijdslocaties</a:t>
            </a:r>
          </a:p>
        </p:txBody>
      </p:sp>
      <p:sp>
        <p:nvSpPr>
          <p:cNvPr id="3" name="Tijdelijke aanduiding voor inhoud 2"/>
          <p:cNvSpPr>
            <a:spLocks noGrp="1"/>
          </p:cNvSpPr>
          <p:nvPr>
            <p:ph idx="1"/>
          </p:nvPr>
        </p:nvSpPr>
        <p:spPr>
          <a:xfrm>
            <a:off x="723153" y="1376047"/>
            <a:ext cx="8003232" cy="4929411"/>
          </a:xfrm>
        </p:spPr>
        <p:txBody>
          <a:bodyPr/>
          <a:lstStyle/>
          <a:p>
            <a:pPr marL="0" indent="0">
              <a:buNone/>
            </a:pPr>
            <a:r>
              <a:rPr lang="nl-NL" dirty="0"/>
              <a:t>Voordelen voor de </a:t>
            </a:r>
            <a:r>
              <a:rPr lang="nl-NL" b="1" dirty="0"/>
              <a:t>exploitant</a:t>
            </a:r>
            <a:r>
              <a:rPr lang="nl-NL" dirty="0"/>
              <a:t>.</a:t>
            </a:r>
          </a:p>
          <a:p>
            <a:pPr marL="0" indent="0">
              <a:buNone/>
            </a:pPr>
            <a:endParaRPr lang="nl-NL" dirty="0"/>
          </a:p>
          <a:p>
            <a:r>
              <a:rPr lang="nl-NL" dirty="0"/>
              <a:t>On-stop-shop</a:t>
            </a:r>
          </a:p>
          <a:p>
            <a:r>
              <a:rPr lang="nl-NL" dirty="0"/>
              <a:t>Je kan hier veel doen</a:t>
            </a:r>
          </a:p>
          <a:p>
            <a:r>
              <a:rPr lang="nl-NL" dirty="0"/>
              <a:t>Je kan hier ‘alles’ doen</a:t>
            </a:r>
          </a:p>
          <a:p>
            <a:r>
              <a:rPr lang="nl-NL" dirty="0"/>
              <a:t>Je kan er je een dag vermaken</a:t>
            </a:r>
          </a:p>
          <a:p>
            <a:r>
              <a:rPr lang="nl-NL" dirty="0"/>
              <a:t>Je kan er meerdere dagen doorbrengen</a:t>
            </a:r>
          </a:p>
          <a:p>
            <a:r>
              <a:rPr lang="nl-NL" dirty="0"/>
              <a:t>Doel: mensen vermaken en geld verdienen</a:t>
            </a:r>
          </a:p>
          <a:p>
            <a:endParaRPr lang="nl-NL" dirty="0"/>
          </a:p>
        </p:txBody>
      </p:sp>
    </p:spTree>
    <p:extLst>
      <p:ext uri="{BB962C8B-B14F-4D97-AF65-F5344CB8AC3E}">
        <p14:creationId xmlns:p14="http://schemas.microsoft.com/office/powerpoint/2010/main" val="42900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A18E-55AF-0D6A-F67A-E5923E972209}"/>
              </a:ext>
            </a:extLst>
          </p:cNvPr>
          <p:cNvSpPr>
            <a:spLocks noGrp="1"/>
          </p:cNvSpPr>
          <p:nvPr>
            <p:ph type="title"/>
          </p:nvPr>
        </p:nvSpPr>
        <p:spPr/>
        <p:txBody>
          <a:bodyPr/>
          <a:lstStyle/>
          <a:p>
            <a:r>
              <a:rPr lang="nl-NL" dirty="0"/>
              <a:t>Wie is de exploitant van multifunctionele VT locaties?</a:t>
            </a:r>
          </a:p>
        </p:txBody>
      </p:sp>
      <p:sp>
        <p:nvSpPr>
          <p:cNvPr id="3" name="Tijdelijke aanduiding voor inhoud 2">
            <a:extLst>
              <a:ext uri="{FF2B5EF4-FFF2-40B4-BE49-F238E27FC236}">
                <a16:creationId xmlns:a16="http://schemas.microsoft.com/office/drawing/2014/main" id="{04E86050-9278-2F28-6B62-BB9225638651}"/>
              </a:ext>
            </a:extLst>
          </p:cNvPr>
          <p:cNvSpPr>
            <a:spLocks noGrp="1"/>
          </p:cNvSpPr>
          <p:nvPr>
            <p:ph idx="1"/>
          </p:nvPr>
        </p:nvSpPr>
        <p:spPr/>
        <p:txBody>
          <a:bodyPr/>
          <a:lstStyle/>
          <a:p>
            <a:r>
              <a:rPr lang="nl-NL" dirty="0"/>
              <a:t>Gemeente</a:t>
            </a:r>
          </a:p>
          <a:p>
            <a:r>
              <a:rPr lang="nl-NL" dirty="0" err="1"/>
              <a:t>Prive</a:t>
            </a:r>
            <a:r>
              <a:rPr lang="nl-NL" dirty="0"/>
              <a:t>-eigenaar</a:t>
            </a:r>
          </a:p>
          <a:p>
            <a:r>
              <a:rPr lang="nl-NL" dirty="0"/>
              <a:t>Familiebedrijf (camping)</a:t>
            </a:r>
          </a:p>
          <a:p>
            <a:r>
              <a:rPr lang="nl-NL" dirty="0"/>
              <a:t>BV (Center </a:t>
            </a:r>
            <a:r>
              <a:rPr lang="nl-NL" dirty="0" err="1"/>
              <a:t>Parcs</a:t>
            </a:r>
            <a:r>
              <a:rPr lang="nl-NL" dirty="0"/>
              <a:t>)</a:t>
            </a:r>
          </a:p>
          <a:p>
            <a:r>
              <a:rPr lang="nl-NL" dirty="0"/>
              <a:t>Investeringsmaatschappij (shopping </a:t>
            </a:r>
            <a:r>
              <a:rPr lang="nl-NL" dirty="0" err="1"/>
              <a:t>mall</a:t>
            </a:r>
            <a:r>
              <a:rPr lang="nl-NL" dirty="0"/>
              <a:t>)</a:t>
            </a:r>
          </a:p>
          <a:p>
            <a:endParaRPr lang="nl-NL" dirty="0"/>
          </a:p>
        </p:txBody>
      </p:sp>
    </p:spTree>
    <p:extLst>
      <p:ext uri="{BB962C8B-B14F-4D97-AF65-F5344CB8AC3E}">
        <p14:creationId xmlns:p14="http://schemas.microsoft.com/office/powerpoint/2010/main" val="121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787" y="452297"/>
            <a:ext cx="7437512" cy="648072"/>
          </a:xfrm>
        </p:spPr>
        <p:txBody>
          <a:bodyPr>
            <a:noAutofit/>
          </a:bodyPr>
          <a:lstStyle/>
          <a:p>
            <a:r>
              <a:rPr lang="nl-NL" b="1" dirty="0">
                <a:solidFill>
                  <a:srgbClr val="7030A0"/>
                </a:solidFill>
              </a:rPr>
              <a:t>Opdracht</a:t>
            </a:r>
          </a:p>
        </p:txBody>
      </p:sp>
      <p:sp>
        <p:nvSpPr>
          <p:cNvPr id="3" name="Tijdelijke aanduiding voor inhoud 2"/>
          <p:cNvSpPr>
            <a:spLocks noGrp="1"/>
          </p:cNvSpPr>
          <p:nvPr>
            <p:ph idx="1"/>
          </p:nvPr>
        </p:nvSpPr>
        <p:spPr>
          <a:xfrm>
            <a:off x="848786" y="1367669"/>
            <a:ext cx="10772084" cy="4929411"/>
          </a:xfrm>
        </p:spPr>
        <p:txBody>
          <a:bodyPr>
            <a:normAutofit fontScale="85000" lnSpcReduction="20000"/>
          </a:bodyPr>
          <a:lstStyle/>
          <a:p>
            <a:pPr marL="0" indent="0">
              <a:buNone/>
            </a:pPr>
            <a:r>
              <a:rPr lang="nl-NL" dirty="0"/>
              <a:t>Zoek een vrijetijdsaccommodatie waar je al eens bent geweest of waar je graag naar toe wil. (het mag </a:t>
            </a:r>
            <a:r>
              <a:rPr lang="nl-NL" b="1" dirty="0"/>
              <a:t>niet </a:t>
            </a:r>
            <a:r>
              <a:rPr lang="nl-NL" dirty="0"/>
              <a:t>één van de voorbeelden zijn die je net gezien hebt)</a:t>
            </a:r>
          </a:p>
          <a:p>
            <a:pPr marL="0" indent="0">
              <a:buNone/>
            </a:pPr>
            <a:endParaRPr lang="nl-NL" dirty="0"/>
          </a:p>
          <a:p>
            <a:pPr marL="514350" indent="-514350">
              <a:buFont typeface="+mj-lt"/>
              <a:buAutoNum type="arabicPeriod"/>
            </a:pPr>
            <a:r>
              <a:rPr lang="nl-NL" b="1" dirty="0"/>
              <a:t>Zoek op </a:t>
            </a:r>
            <a:r>
              <a:rPr lang="nl-NL" dirty="0"/>
              <a:t>welke activiteiten je hier kan doen. </a:t>
            </a:r>
          </a:p>
          <a:p>
            <a:pPr marL="514350" indent="-514350">
              <a:buFont typeface="+mj-lt"/>
              <a:buAutoNum type="arabicPeriod"/>
            </a:pPr>
            <a:r>
              <a:rPr lang="nl-NL" b="1" dirty="0"/>
              <a:t>Sorteer</a:t>
            </a:r>
            <a:r>
              <a:rPr lang="nl-NL" dirty="0"/>
              <a:t> de activiteiten op thema.</a:t>
            </a:r>
          </a:p>
          <a:p>
            <a:pPr marL="0" indent="0">
              <a:buNone/>
            </a:pPr>
            <a:r>
              <a:rPr lang="nl-NL" sz="2400" dirty="0"/>
              <a:t>	(bijvoorbeeld: tennis, tafeltennis, zaalvoetbal = thema sport)</a:t>
            </a:r>
          </a:p>
          <a:p>
            <a:pPr marL="514350" indent="-514350">
              <a:buFont typeface="+mj-lt"/>
              <a:buAutoNum type="arabicPeriod" startAt="3"/>
            </a:pPr>
            <a:r>
              <a:rPr lang="nl-NL" b="1" dirty="0"/>
              <a:t>Schrijf op </a:t>
            </a:r>
            <a:r>
              <a:rPr lang="nl-NL" dirty="0"/>
              <a:t>waar in de stad deze VT locatie zich bevind. </a:t>
            </a:r>
          </a:p>
          <a:p>
            <a:pPr marL="514350" indent="-514350">
              <a:buFont typeface="+mj-lt"/>
              <a:buAutoNum type="arabicPeriod" startAt="3"/>
            </a:pPr>
            <a:r>
              <a:rPr lang="nl-NL" b="1" dirty="0"/>
              <a:t>Beantwoord de vraag: </a:t>
            </a:r>
            <a:r>
              <a:rPr lang="nl-NL" dirty="0"/>
              <a:t>waarom ligt deze VT locatie juist op deze locatie.</a:t>
            </a:r>
          </a:p>
          <a:p>
            <a:pPr marL="514350" indent="-514350">
              <a:buFont typeface="+mj-lt"/>
              <a:buAutoNum type="arabicPeriod" startAt="3"/>
            </a:pPr>
            <a:r>
              <a:rPr lang="nl-NL" b="1" dirty="0"/>
              <a:t>Beantwoord de vraag: </a:t>
            </a:r>
            <a:r>
              <a:rPr lang="nl-NL" dirty="0"/>
              <a:t>welke doelgroepen wil de exploitant aanspreken met deze locatie en de activiteiten?</a:t>
            </a:r>
          </a:p>
          <a:p>
            <a:pPr marL="514350" indent="-514350">
              <a:buFont typeface="+mj-lt"/>
              <a:buAutoNum type="arabicPeriod" startAt="3"/>
            </a:pPr>
            <a:r>
              <a:rPr lang="nl-NL" b="1" dirty="0"/>
              <a:t>Beantwoord de vraag:</a:t>
            </a:r>
            <a:r>
              <a:rPr lang="nl-NL" dirty="0"/>
              <a:t> welke activiteiten kan deze VT locatie toevoegen om nóg multifunctioneler te worden. </a:t>
            </a:r>
          </a:p>
          <a:p>
            <a:pPr marL="0" indent="0">
              <a:buNone/>
            </a:pPr>
            <a:endParaRPr lang="nl-NL" dirty="0"/>
          </a:p>
          <a:p>
            <a:pPr marL="0" indent="0">
              <a:buNone/>
            </a:pPr>
            <a:r>
              <a:rPr lang="nl-NL" dirty="0">
                <a:solidFill>
                  <a:srgbClr val="7030A0"/>
                </a:solidFill>
              </a:rPr>
              <a:t>zet</a:t>
            </a:r>
            <a:r>
              <a:rPr lang="nl-NL" dirty="0"/>
              <a:t> je bevindingen op het bord in de klas.</a:t>
            </a:r>
          </a:p>
          <a:p>
            <a:pPr marL="0" indent="0">
              <a:buNone/>
            </a:pPr>
            <a:endParaRPr lang="nl-NL" dirty="0"/>
          </a:p>
        </p:txBody>
      </p:sp>
    </p:spTree>
    <p:extLst>
      <p:ext uri="{BB962C8B-B14F-4D97-AF65-F5344CB8AC3E}">
        <p14:creationId xmlns:p14="http://schemas.microsoft.com/office/powerpoint/2010/main" val="1193437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B07CC-DCAF-B6A9-6741-4A1734BB5D1B}"/>
              </a:ext>
            </a:extLst>
          </p:cNvPr>
          <p:cNvSpPr>
            <a:spLocks noGrp="1"/>
          </p:cNvSpPr>
          <p:nvPr>
            <p:ph type="title"/>
          </p:nvPr>
        </p:nvSpPr>
        <p:spPr/>
        <p:txBody>
          <a:bodyPr/>
          <a:lstStyle/>
          <a:p>
            <a:r>
              <a:rPr lang="nl-NL" dirty="0">
                <a:solidFill>
                  <a:srgbClr val="7030A0"/>
                </a:solidFill>
              </a:rPr>
              <a:t>The end! </a:t>
            </a:r>
          </a:p>
        </p:txBody>
      </p:sp>
      <p:sp>
        <p:nvSpPr>
          <p:cNvPr id="3" name="Tijdelijke aanduiding voor inhoud 2">
            <a:extLst>
              <a:ext uri="{FF2B5EF4-FFF2-40B4-BE49-F238E27FC236}">
                <a16:creationId xmlns:a16="http://schemas.microsoft.com/office/drawing/2014/main" id="{1B871504-A1CE-DFA2-AABC-571723203EE8}"/>
              </a:ext>
            </a:extLst>
          </p:cNvPr>
          <p:cNvSpPr>
            <a:spLocks noGrp="1"/>
          </p:cNvSpPr>
          <p:nvPr>
            <p:ph idx="1"/>
          </p:nvPr>
        </p:nvSpPr>
        <p:spPr/>
        <p:txBody>
          <a:bodyPr/>
          <a:lstStyle/>
          <a:p>
            <a:r>
              <a:rPr lang="nl-NL" dirty="0"/>
              <a:t>Tot volgende week</a:t>
            </a:r>
          </a:p>
        </p:txBody>
      </p:sp>
    </p:spTree>
    <p:extLst>
      <p:ext uri="{BB962C8B-B14F-4D97-AF65-F5344CB8AC3E}">
        <p14:creationId xmlns:p14="http://schemas.microsoft.com/office/powerpoint/2010/main" val="3752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AD2A2-DE7D-FEA3-6FA7-BFA39D4DCB62}"/>
              </a:ext>
            </a:extLst>
          </p:cNvPr>
          <p:cNvSpPr>
            <a:spLocks noGrp="1"/>
          </p:cNvSpPr>
          <p:nvPr>
            <p:ph type="title"/>
          </p:nvPr>
        </p:nvSpPr>
        <p:spPr/>
        <p:txBody>
          <a:bodyPr/>
          <a:lstStyle/>
          <a:p>
            <a:r>
              <a:rPr lang="nl-NL" b="1" dirty="0">
                <a:solidFill>
                  <a:srgbClr val="7030A0"/>
                </a:solidFill>
              </a:rPr>
              <a:t>Field research </a:t>
            </a:r>
            <a:r>
              <a:rPr lang="nl-NL" dirty="0">
                <a:solidFill>
                  <a:srgbClr val="7030A0"/>
                </a:solidFill>
              </a:rPr>
              <a:t>– wat viel jullie op? </a:t>
            </a:r>
          </a:p>
        </p:txBody>
      </p:sp>
      <p:sp>
        <p:nvSpPr>
          <p:cNvPr id="4" name="Tijdelijke aanduiding voor inhoud 3">
            <a:extLst>
              <a:ext uri="{FF2B5EF4-FFF2-40B4-BE49-F238E27FC236}">
                <a16:creationId xmlns:a16="http://schemas.microsoft.com/office/drawing/2014/main" id="{412B0732-EEA3-231E-EE94-CA243B85C9EB}"/>
              </a:ext>
            </a:extLst>
          </p:cNvPr>
          <p:cNvSpPr>
            <a:spLocks noGrp="1"/>
          </p:cNvSpPr>
          <p:nvPr>
            <p:ph idx="1"/>
          </p:nvPr>
        </p:nvSpPr>
        <p:spPr/>
        <p:txBody>
          <a:bodyPr/>
          <a:lstStyle/>
          <a:p>
            <a:r>
              <a:rPr lang="nl-NL" dirty="0"/>
              <a:t>LocHal – voor welke doelgroep? Wat maakt dat deze doelgroep zich hier welkom voelt?  Waarom? </a:t>
            </a:r>
          </a:p>
          <a:p>
            <a:r>
              <a:rPr lang="nl-NL" dirty="0"/>
              <a:t>De Boemel –  de leeftijd is volgens jullie hier hoger, waarom? Wat maakt dat dit geschikter is voor hen?</a:t>
            </a:r>
          </a:p>
          <a:p>
            <a:r>
              <a:rPr lang="nl-NL" dirty="0"/>
              <a:t>Hall of Fame – dit sprak jullie over het algemeen aan, waarom?</a:t>
            </a:r>
          </a:p>
          <a:p>
            <a:r>
              <a:rPr lang="nl-NL" dirty="0"/>
              <a:t>Stoom 013 – is horeca nodig in een gebied? Waarom wel /niet? </a:t>
            </a:r>
          </a:p>
        </p:txBody>
      </p:sp>
    </p:spTree>
    <p:extLst>
      <p:ext uri="{BB962C8B-B14F-4D97-AF65-F5344CB8AC3E}">
        <p14:creationId xmlns:p14="http://schemas.microsoft.com/office/powerpoint/2010/main" val="36343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53A1E-726D-4476-D9FB-BCA13130A59F}"/>
              </a:ext>
            </a:extLst>
          </p:cNvPr>
          <p:cNvSpPr>
            <a:spLocks noGrp="1"/>
          </p:cNvSpPr>
          <p:nvPr>
            <p:ph type="title"/>
          </p:nvPr>
        </p:nvSpPr>
        <p:spPr/>
        <p:txBody>
          <a:bodyPr/>
          <a:lstStyle/>
          <a:p>
            <a:r>
              <a:rPr lang="nl-NL" b="1" dirty="0">
                <a:solidFill>
                  <a:srgbClr val="7030A0"/>
                </a:solidFill>
              </a:rPr>
              <a:t>Conclusie van ons fieldresearch</a:t>
            </a:r>
          </a:p>
        </p:txBody>
      </p:sp>
      <p:sp>
        <p:nvSpPr>
          <p:cNvPr id="3" name="Tijdelijke aanduiding voor inhoud 2">
            <a:extLst>
              <a:ext uri="{FF2B5EF4-FFF2-40B4-BE49-F238E27FC236}">
                <a16:creationId xmlns:a16="http://schemas.microsoft.com/office/drawing/2014/main" id="{24336C4C-A3D2-9401-190D-274FDCDC6790}"/>
              </a:ext>
            </a:extLst>
          </p:cNvPr>
          <p:cNvSpPr>
            <a:spLocks noGrp="1"/>
          </p:cNvSpPr>
          <p:nvPr>
            <p:ph idx="1"/>
          </p:nvPr>
        </p:nvSpPr>
        <p:spPr/>
        <p:txBody>
          <a:bodyPr/>
          <a:lstStyle/>
          <a:p>
            <a:r>
              <a:rPr lang="nl-NL" dirty="0"/>
              <a:t>Het gebied mag groener</a:t>
            </a:r>
          </a:p>
          <a:p>
            <a:r>
              <a:rPr lang="nl-NL" dirty="0"/>
              <a:t>Er is voor ieder wat </a:t>
            </a:r>
            <a:r>
              <a:rPr lang="nl-NL" dirty="0" err="1"/>
              <a:t>wils</a:t>
            </a:r>
            <a:r>
              <a:rPr lang="nl-NL" dirty="0"/>
              <a:t> </a:t>
            </a:r>
          </a:p>
          <a:p>
            <a:r>
              <a:rPr lang="nl-NL" dirty="0"/>
              <a:t>Soms niet helemaal duidelijk wat je er kan doen</a:t>
            </a:r>
          </a:p>
          <a:p>
            <a:r>
              <a:rPr lang="nl-NL" dirty="0"/>
              <a:t>De meningen waren verdeeld of het nu een ‘mooi’ gebied is of niet.  </a:t>
            </a:r>
          </a:p>
          <a:p>
            <a:endParaRPr lang="nl-NL" dirty="0"/>
          </a:p>
          <a:p>
            <a:r>
              <a:rPr lang="nl-NL" dirty="0"/>
              <a:t>Overig? </a:t>
            </a:r>
          </a:p>
        </p:txBody>
      </p:sp>
    </p:spTree>
    <p:extLst>
      <p:ext uri="{BB962C8B-B14F-4D97-AF65-F5344CB8AC3E}">
        <p14:creationId xmlns:p14="http://schemas.microsoft.com/office/powerpoint/2010/main" val="209944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5335A-ABFE-7CDC-0C9C-578958A6C65A}"/>
              </a:ext>
            </a:extLst>
          </p:cNvPr>
          <p:cNvSpPr>
            <a:spLocks noGrp="1"/>
          </p:cNvSpPr>
          <p:nvPr>
            <p:ph type="title"/>
          </p:nvPr>
        </p:nvSpPr>
        <p:spPr>
          <a:xfrm>
            <a:off x="5868557" y="512885"/>
            <a:ext cx="5444382" cy="1402470"/>
          </a:xfrm>
        </p:spPr>
        <p:txBody>
          <a:bodyPr anchor="t">
            <a:normAutofit fontScale="90000"/>
          </a:bodyPr>
          <a:lstStyle/>
          <a:p>
            <a:r>
              <a:rPr lang="nl-NL" b="1" dirty="0">
                <a:solidFill>
                  <a:srgbClr val="7030A0"/>
                </a:solidFill>
              </a:rPr>
              <a:t>Opdracht vorige week:</a:t>
            </a:r>
            <a:br>
              <a:rPr lang="nl-NL" b="1" dirty="0">
                <a:solidFill>
                  <a:srgbClr val="7030A0"/>
                </a:solidFill>
              </a:rPr>
            </a:br>
            <a:r>
              <a:rPr lang="nl-NL" b="1" dirty="0">
                <a:solidFill>
                  <a:srgbClr val="7030A0"/>
                </a:solidFill>
              </a:rPr>
              <a:t> </a:t>
            </a:r>
            <a:r>
              <a:rPr lang="nl-NL" b="1" u="sng" dirty="0">
                <a:solidFill>
                  <a:srgbClr val="7030A0"/>
                </a:solidFill>
              </a:rPr>
              <a:t>Brainstorm nabespreken</a:t>
            </a:r>
          </a:p>
        </p:txBody>
      </p:sp>
      <p:pic>
        <p:nvPicPr>
          <p:cNvPr id="5" name="Picture 4" descr="Persoon met een idee">
            <a:extLst>
              <a:ext uri="{FF2B5EF4-FFF2-40B4-BE49-F238E27FC236}">
                <a16:creationId xmlns:a16="http://schemas.microsoft.com/office/drawing/2014/main" id="{EB19406A-7C17-2D72-679D-04F17207034F}"/>
              </a:ext>
            </a:extLst>
          </p:cNvPr>
          <p:cNvPicPr>
            <a:picLocks noChangeAspect="1"/>
          </p:cNvPicPr>
          <p:nvPr/>
        </p:nvPicPr>
        <p:blipFill rotWithShape="1">
          <a:blip r:embed="rId2"/>
          <a:srcRect l="29162" r="20700" b="-1"/>
          <a:stretch/>
        </p:blipFill>
        <p:spPr>
          <a:xfrm>
            <a:off x="-1" y="10"/>
            <a:ext cx="5151179" cy="6857990"/>
          </a:xfrm>
          <a:prstGeom prst="rect">
            <a:avLst/>
          </a:prstGeom>
        </p:spPr>
      </p:pic>
      <p:sp>
        <p:nvSpPr>
          <p:cNvPr id="3" name="Tijdelijke aanduiding voor inhoud 2">
            <a:extLst>
              <a:ext uri="{FF2B5EF4-FFF2-40B4-BE49-F238E27FC236}">
                <a16:creationId xmlns:a16="http://schemas.microsoft.com/office/drawing/2014/main" id="{721EE2C0-A809-20D6-AA42-4D455935D7D6}"/>
              </a:ext>
            </a:extLst>
          </p:cNvPr>
          <p:cNvSpPr>
            <a:spLocks noGrp="1"/>
          </p:cNvSpPr>
          <p:nvPr>
            <p:ph idx="1"/>
          </p:nvPr>
        </p:nvSpPr>
        <p:spPr>
          <a:xfrm>
            <a:off x="5868557" y="2551176"/>
            <a:ext cx="5444382" cy="3591207"/>
          </a:xfrm>
        </p:spPr>
        <p:txBody>
          <a:bodyPr>
            <a:normAutofit/>
          </a:bodyPr>
          <a:lstStyle/>
          <a:p>
            <a:r>
              <a:rPr lang="nl-NL" sz="2000" dirty="0"/>
              <a:t>Voor wie? </a:t>
            </a:r>
          </a:p>
          <a:p>
            <a:r>
              <a:rPr lang="nl-NL" sz="2000" dirty="0"/>
              <a:t>Waar? </a:t>
            </a:r>
          </a:p>
          <a:p>
            <a:r>
              <a:rPr lang="nl-NL" sz="2000" dirty="0"/>
              <a:t>Met welk doel? </a:t>
            </a:r>
          </a:p>
          <a:p>
            <a:r>
              <a:rPr lang="nl-NL" sz="2000" dirty="0"/>
              <a:t>Toegankelijk? </a:t>
            </a:r>
          </a:p>
          <a:p>
            <a:endParaRPr lang="nl-NL" sz="2000" dirty="0"/>
          </a:p>
          <a:p>
            <a:r>
              <a:rPr lang="nl-NL" sz="2000" dirty="0"/>
              <a:t>Bedenk zoveel mogelijk ideeën! </a:t>
            </a:r>
          </a:p>
          <a:p>
            <a:pPr marL="0" indent="0">
              <a:buNone/>
            </a:pPr>
            <a:r>
              <a:rPr lang="nl-NL" sz="2000" b="1" dirty="0">
                <a:solidFill>
                  <a:srgbClr val="7030A0"/>
                </a:solidFill>
              </a:rPr>
              <a:t>Inspiratie: 360 tour </a:t>
            </a:r>
          </a:p>
        </p:txBody>
      </p:sp>
    </p:spTree>
    <p:extLst>
      <p:ext uri="{BB962C8B-B14F-4D97-AF65-F5344CB8AC3E}">
        <p14:creationId xmlns:p14="http://schemas.microsoft.com/office/powerpoint/2010/main" val="368724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3270E-5E74-A7A1-846C-EF09DE249F5F}"/>
              </a:ext>
            </a:extLst>
          </p:cNvPr>
          <p:cNvSpPr>
            <a:spLocks noGrp="1"/>
          </p:cNvSpPr>
          <p:nvPr>
            <p:ph type="title"/>
          </p:nvPr>
        </p:nvSpPr>
        <p:spPr/>
        <p:txBody>
          <a:bodyPr/>
          <a:lstStyle/>
          <a:p>
            <a:r>
              <a:rPr lang="nl-NL" b="1" dirty="0">
                <a:solidFill>
                  <a:srgbClr val="7030A0"/>
                </a:solidFill>
              </a:rPr>
              <a:t>Deskresearch </a:t>
            </a:r>
          </a:p>
        </p:txBody>
      </p:sp>
      <p:sp>
        <p:nvSpPr>
          <p:cNvPr id="3" name="Tijdelijke aanduiding voor inhoud 2">
            <a:extLst>
              <a:ext uri="{FF2B5EF4-FFF2-40B4-BE49-F238E27FC236}">
                <a16:creationId xmlns:a16="http://schemas.microsoft.com/office/drawing/2014/main" id="{487E62AA-33B7-45C4-FED4-7D25DFC53C37}"/>
              </a:ext>
            </a:extLst>
          </p:cNvPr>
          <p:cNvSpPr>
            <a:spLocks noGrp="1"/>
          </p:cNvSpPr>
          <p:nvPr>
            <p:ph idx="1"/>
          </p:nvPr>
        </p:nvSpPr>
        <p:spPr/>
        <p:txBody>
          <a:bodyPr/>
          <a:lstStyle/>
          <a:p>
            <a:r>
              <a:rPr lang="nl-NL" dirty="0"/>
              <a:t>Aanbod van vrije tijd activiteiten in andere steden </a:t>
            </a:r>
          </a:p>
          <a:p>
            <a:r>
              <a:rPr lang="nl-NL" dirty="0">
                <a:sym typeface="Wingdings" panose="05000000000000000000" pitchFamily="2" charset="2"/>
              </a:rPr>
              <a:t> hoe gaan zij hiermee om? Wat bieden zij aan? </a:t>
            </a:r>
            <a:endParaRPr lang="nl-NL" dirty="0"/>
          </a:p>
          <a:p>
            <a:endParaRPr lang="nl-NL" dirty="0"/>
          </a:p>
          <a:p>
            <a:endParaRPr lang="nl-NL" dirty="0"/>
          </a:p>
        </p:txBody>
      </p:sp>
    </p:spTree>
    <p:extLst>
      <p:ext uri="{BB962C8B-B14F-4D97-AF65-F5344CB8AC3E}">
        <p14:creationId xmlns:p14="http://schemas.microsoft.com/office/powerpoint/2010/main" val="342953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F874C-BEF4-54EA-81D6-3CA4B188A340}"/>
              </a:ext>
            </a:extLst>
          </p:cNvPr>
          <p:cNvSpPr>
            <a:spLocks noGrp="1"/>
          </p:cNvSpPr>
          <p:nvPr>
            <p:ph type="title"/>
          </p:nvPr>
        </p:nvSpPr>
        <p:spPr/>
        <p:txBody>
          <a:bodyPr/>
          <a:lstStyle/>
          <a:p>
            <a:r>
              <a:rPr lang="nl-NL" b="1" dirty="0">
                <a:solidFill>
                  <a:srgbClr val="7030A0"/>
                </a:solidFill>
              </a:rPr>
              <a:t>Opdracht! Klik:</a:t>
            </a:r>
          </a:p>
        </p:txBody>
      </p:sp>
      <p:sp>
        <p:nvSpPr>
          <p:cNvPr id="3" name="Tijdelijke aanduiding voor inhoud 2">
            <a:extLst>
              <a:ext uri="{FF2B5EF4-FFF2-40B4-BE49-F238E27FC236}">
                <a16:creationId xmlns:a16="http://schemas.microsoft.com/office/drawing/2014/main" id="{BA3E50EC-C413-38C0-653B-46011659832F}"/>
              </a:ext>
            </a:extLst>
          </p:cNvPr>
          <p:cNvSpPr>
            <a:spLocks noGrp="1"/>
          </p:cNvSpPr>
          <p:nvPr>
            <p:ph idx="1"/>
          </p:nvPr>
        </p:nvSpPr>
        <p:spPr/>
        <p:txBody>
          <a:bodyPr/>
          <a:lstStyle/>
          <a:p>
            <a:r>
              <a:rPr lang="en-US" dirty="0">
                <a:hlinkClick r:id="rId2"/>
              </a:rPr>
              <a:t>Whiteboard | Microsoft Whiteboard (office.com)</a:t>
            </a:r>
            <a:endParaRPr lang="nl-NL" dirty="0"/>
          </a:p>
          <a:p>
            <a:pPr marL="0" indent="0">
              <a:buNone/>
            </a:pPr>
            <a:endParaRPr lang="nl-NL" dirty="0"/>
          </a:p>
        </p:txBody>
      </p:sp>
    </p:spTree>
    <p:extLst>
      <p:ext uri="{BB962C8B-B14F-4D97-AF65-F5344CB8AC3E}">
        <p14:creationId xmlns:p14="http://schemas.microsoft.com/office/powerpoint/2010/main" val="16240616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2169</Words>
  <Application>Microsoft Office PowerPoint</Application>
  <PresentationFormat>Breedbeeld</PresentationFormat>
  <Paragraphs>269</Paragraphs>
  <Slides>47</Slides>
  <Notes>6</Notes>
  <HiddenSlides>3</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47</vt:i4>
      </vt:variant>
    </vt:vector>
  </HeadingPairs>
  <TitlesOfParts>
    <vt:vector size="53" baseType="lpstr">
      <vt:lpstr>Arial</vt:lpstr>
      <vt:lpstr>Calibri</vt:lpstr>
      <vt:lpstr>Calibri Light</vt:lpstr>
      <vt:lpstr>Wingdings</vt:lpstr>
      <vt:lpstr>Kantoorthema</vt:lpstr>
      <vt:lpstr>Yuverta_blanco</vt:lpstr>
      <vt:lpstr>Inrichting van een gebied</vt:lpstr>
      <vt:lpstr>PowerPoint-presentatie</vt:lpstr>
      <vt:lpstr>Leerdoelen - multifunctionele vrijetijdslocaties</vt:lpstr>
      <vt:lpstr>Vorige week? Herhaling   </vt:lpstr>
      <vt:lpstr>Field research – wat viel jullie op? </vt:lpstr>
      <vt:lpstr>Conclusie van ons fieldresearch</vt:lpstr>
      <vt:lpstr>Opdracht vorige week:  Brainstorm nabespreken</vt:lpstr>
      <vt:lpstr>Deskresearch </vt:lpstr>
      <vt:lpstr>Opdracht! Klik:</vt:lpstr>
      <vt:lpstr>Analyseer VT in de stad: opdracht 1</vt:lpstr>
      <vt:lpstr>Analyseer VT in de stad: opdracht 2</vt:lpstr>
      <vt:lpstr>Analyseer VT in de stad: opdracht 3</vt:lpstr>
      <vt:lpstr>Analyseer VT in de stad </vt:lpstr>
      <vt:lpstr>Analyseer VT in de stad?</vt:lpstr>
      <vt:lpstr>Analyseer VT in de stad</vt:lpstr>
      <vt:lpstr>Analyseer VT in de stad</vt:lpstr>
      <vt:lpstr>Analyseer VT in de stad </vt:lpstr>
      <vt:lpstr>Analyseer VT in de stad: opdracht 3</vt:lpstr>
      <vt:lpstr>Hoe pak je dit aan?</vt:lpstr>
      <vt:lpstr>Minimale info! </vt:lpstr>
      <vt:lpstr>Multifunctionele vrije tijds locaties </vt:lpstr>
      <vt:lpstr>Multifunctionele vrijetijdslocaties</vt:lpstr>
      <vt:lpstr>Interactive experience model  </vt:lpstr>
      <vt:lpstr>Beleving</vt:lpstr>
      <vt:lpstr>Voorbeeld </vt:lpstr>
      <vt:lpstr>Interactive experience model</vt:lpstr>
      <vt:lpstr>Belevenis Bouwstenen + uitleg</vt:lpstr>
      <vt:lpstr>Opdracht: Belevenisbouwstenen</vt:lpstr>
      <vt:lpstr>Welke multifunctionele VT locatie kennen jullie?</vt:lpstr>
      <vt:lpstr>PowerPoint-presentatie</vt:lpstr>
      <vt:lpstr>voorbeeld de Bavelse Berg</vt:lpstr>
      <vt:lpstr>De 4 generaties van multifunctionele vrijetijdslocaties</vt:lpstr>
      <vt:lpstr>4 generaties multifunctionele VT locaties</vt:lpstr>
      <vt:lpstr>Voordelen multifunctionele vrijetijdslocaties</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Voordelen multifunctionele vrijetijdslocaties</vt:lpstr>
      <vt:lpstr>Wie is de exploitant van multifunctionele VT locaties?</vt:lpstr>
      <vt:lpstr>Opdracht</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9</cp:revision>
  <dcterms:created xsi:type="dcterms:W3CDTF">2022-06-07T06:20:22Z</dcterms:created>
  <dcterms:modified xsi:type="dcterms:W3CDTF">2024-05-23T07:51:15Z</dcterms:modified>
</cp:coreProperties>
</file>